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media/image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B19E-E90E-43A9-82EE-C2D804CAE25B}" type="datetimeFigureOut">
              <a:rPr lang="zh-TW" altLang="en-US" smtClean="0"/>
              <a:t>2016/10/6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454400" y="6356350"/>
            <a:ext cx="5283200" cy="365125"/>
          </a:xfrm>
        </p:spPr>
        <p:txBody>
          <a:bodyPr/>
          <a:lstStyle/>
          <a:p>
            <a:r>
              <a:rPr lang="zh-TW" altLang="en-US" dirty="0" smtClean="0"/>
              <a:t>圖片引用自網路公開下載圖片，僅作為公益教學用，不為營利販售用途</a:t>
            </a:r>
          </a:p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4079-EEE0-471B-AE60-94742693A3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290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B19E-E90E-43A9-82EE-C2D804CAE25B}" type="datetimeFigureOut">
              <a:rPr lang="zh-TW" altLang="en-US" smtClean="0"/>
              <a:t>2016/10/6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4079-EEE0-471B-AE60-94742693A3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8302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87B0-96A5-482E-B8B4-3D17C6C31963}" type="datetimeFigureOut">
              <a:rPr lang="zh-TW" altLang="en-US" smtClean="0"/>
              <a:t>2016/10/6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2F45F-8958-4FFC-B086-DAA9CA6980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4488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87B0-96A5-482E-B8B4-3D17C6C31963}" type="datetimeFigureOut">
              <a:rPr lang="zh-TW" altLang="en-US" smtClean="0"/>
              <a:t>2016/10/6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2F45F-8958-4FFC-B086-DAA9CA6980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9609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87B0-96A5-482E-B8B4-3D17C6C31963}" type="datetimeFigureOut">
              <a:rPr lang="zh-TW" altLang="en-US" smtClean="0"/>
              <a:t>2016/10/6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2F45F-8958-4FFC-B086-DAA9CA6980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7783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87B0-96A5-482E-B8B4-3D17C6C31963}" type="datetimeFigureOut">
              <a:rPr lang="zh-TW" altLang="en-US" smtClean="0"/>
              <a:t>2016/10/6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2F45F-8958-4FFC-B086-DAA9CA6980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5817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87B0-96A5-482E-B8B4-3D17C6C31963}" type="datetimeFigureOut">
              <a:rPr lang="zh-TW" altLang="en-US" smtClean="0"/>
              <a:t>2016/10/6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2F45F-8958-4FFC-B086-DAA9CA6980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1010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87B0-96A5-482E-B8B4-3D17C6C31963}" type="datetimeFigureOut">
              <a:rPr lang="zh-TW" altLang="en-US" smtClean="0"/>
              <a:t>2016/10/6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2F45F-8958-4FFC-B086-DAA9CA6980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9964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87B0-96A5-482E-B8B4-3D17C6C31963}" type="datetimeFigureOut">
              <a:rPr lang="zh-TW" altLang="en-US" smtClean="0"/>
              <a:t>2016/10/6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2F45F-8958-4FFC-B086-DAA9CA6980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1654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87B0-96A5-482E-B8B4-3D17C6C31963}" type="datetimeFigureOut">
              <a:rPr lang="zh-TW" altLang="en-US" smtClean="0"/>
              <a:t>2016/10/6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2F45F-8958-4FFC-B086-DAA9CA6980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5017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87B0-96A5-482E-B8B4-3D17C6C31963}" type="datetimeFigureOut">
              <a:rPr lang="zh-TW" altLang="en-US" smtClean="0"/>
              <a:t>2016/10/6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2F45F-8958-4FFC-B086-DAA9CA6980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606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B19E-E90E-43A9-82EE-C2D804CAE25B}" type="datetimeFigureOut">
              <a:rPr lang="zh-TW" altLang="en-US" smtClean="0"/>
              <a:t>2016/10/6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632200" y="6492875"/>
            <a:ext cx="4927600" cy="365125"/>
          </a:xfrm>
        </p:spPr>
        <p:txBody>
          <a:bodyPr/>
          <a:lstStyle/>
          <a:p>
            <a:r>
              <a:rPr lang="zh-TW" altLang="en-US" dirty="0" smtClean="0"/>
              <a:t>圖片引用自網路公開下載圖片，僅作為公益教學用，不為營利販售用途</a:t>
            </a:r>
          </a:p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4079-EEE0-471B-AE60-94742693A3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5174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87B0-96A5-482E-B8B4-3D17C6C31963}" type="datetimeFigureOut">
              <a:rPr lang="zh-TW" altLang="en-US" smtClean="0"/>
              <a:t>2016/10/6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2F45F-8958-4FFC-B086-DAA9CA6980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24107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87B0-96A5-482E-B8B4-3D17C6C31963}" type="datetimeFigureOut">
              <a:rPr lang="zh-TW" altLang="en-US" smtClean="0"/>
              <a:t>2016/10/6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2F45F-8958-4FFC-B086-DAA9CA6980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8961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B19E-E90E-43A9-82EE-C2D804CAE25B}" type="datetimeFigureOut">
              <a:rPr lang="zh-TW" altLang="en-US" smtClean="0"/>
              <a:t>2016/10/6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4079-EEE0-471B-AE60-94742693A3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2553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B19E-E90E-43A9-82EE-C2D804CAE25B}" type="datetimeFigureOut">
              <a:rPr lang="zh-TW" altLang="en-US" smtClean="0"/>
              <a:t>2016/10/6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4079-EEE0-471B-AE60-94742693A3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7369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B19E-E90E-43A9-82EE-C2D804CAE25B}" type="datetimeFigureOut">
              <a:rPr lang="zh-TW" altLang="en-US" smtClean="0"/>
              <a:t>2016/10/6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4079-EEE0-471B-AE60-94742693A3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6758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B19E-E90E-43A9-82EE-C2D804CAE25B}" type="datetimeFigureOut">
              <a:rPr lang="zh-TW" altLang="en-US" smtClean="0"/>
              <a:t>2016/10/6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4079-EEE0-471B-AE60-94742693A3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9212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B19E-E90E-43A9-82EE-C2D804CAE25B}" type="datetimeFigureOut">
              <a:rPr lang="zh-TW" altLang="en-US" smtClean="0"/>
              <a:t>2016/10/6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4079-EEE0-471B-AE60-94742693A3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3686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B19E-E90E-43A9-82EE-C2D804CAE25B}" type="datetimeFigureOut">
              <a:rPr lang="zh-TW" altLang="en-US" smtClean="0"/>
              <a:t>2016/10/6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4079-EEE0-471B-AE60-94742693A3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9562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B19E-E90E-43A9-82EE-C2D804CAE25B}" type="datetimeFigureOut">
              <a:rPr lang="zh-TW" altLang="en-US" smtClean="0"/>
              <a:t>2016/10/6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4079-EEE0-471B-AE60-94742693A3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926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3B19E-E90E-43A9-82EE-C2D804CAE25B}" type="datetimeFigureOut">
              <a:rPr lang="zh-TW" altLang="en-US" smtClean="0"/>
              <a:t>2016/10/6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54079-EEE0-471B-AE60-94742693A3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016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487B0-96A5-482E-B8B4-3D17C6C31963}" type="datetimeFigureOut">
              <a:rPr lang="zh-TW" altLang="en-US" smtClean="0"/>
              <a:t>2016/10/6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2F45F-8958-4FFC-B086-DAA9CA6980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767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Yzwat2Om9w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nA7byNaXIiE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65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56" y="5600426"/>
            <a:ext cx="1122396" cy="1134181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4024647" y="1931658"/>
            <a:ext cx="414270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Himalaya" panose="01010100010101010101" pitchFamily="2" charset="0"/>
              </a:rPr>
              <a:t>WEEK1</a:t>
            </a: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442434" y="537588"/>
            <a:ext cx="3155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2016/10/06</a:t>
            </a:r>
            <a:endParaRPr lang="zh-TW" altLang="en-US" sz="3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9429480" y="2316380"/>
            <a:ext cx="27625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教學者：蔡欣妤</a:t>
            </a:r>
            <a:endParaRPr lang="en-US" altLang="zh-TW" sz="28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學習者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康庭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源</a:t>
            </a:r>
            <a:endParaRPr lang="zh-TW" altLang="en-US" sz="2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273378" y="6457608"/>
            <a:ext cx="7394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446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9902" y="124995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zh-TW" sz="3600" dirty="0">
                <a:latin typeface="+mn-lt"/>
                <a:ea typeface="華康雅風體W3" panose="03000309000000000000" pitchFamily="65" charset="-120"/>
                <a:cs typeface="+mn-cs"/>
              </a:rPr>
              <a:t>1</a:t>
            </a:r>
            <a:r>
              <a:rPr lang="en-US" altLang="zh-TW" sz="3600" dirty="0" smtClean="0">
                <a:latin typeface="+mn-lt"/>
                <a:ea typeface="華康雅風體W3" panose="03000309000000000000" pitchFamily="65" charset="-120"/>
                <a:cs typeface="+mn-cs"/>
              </a:rPr>
              <a:t>.(</a:t>
            </a:r>
            <a:r>
              <a:rPr lang="zh-TW" altLang="en-US" sz="3600" dirty="0" smtClean="0">
                <a:latin typeface="+mn-lt"/>
                <a:ea typeface="華康雅風體W3" panose="03000309000000000000" pitchFamily="65" charset="-120"/>
                <a:cs typeface="+mn-cs"/>
              </a:rPr>
              <a:t>  </a:t>
            </a:r>
            <a:r>
              <a:rPr lang="zh-TW" altLang="en-US" sz="3600" dirty="0">
                <a:latin typeface="+mn-lt"/>
                <a:ea typeface="華康雅風體W3" panose="03000309000000000000" pitchFamily="65" charset="-120"/>
                <a:cs typeface="+mn-cs"/>
              </a:rPr>
              <a:t>　</a:t>
            </a:r>
            <a:r>
              <a:rPr lang="zh-TW" altLang="en-US" sz="3600" dirty="0" smtClean="0">
                <a:latin typeface="+mn-lt"/>
                <a:ea typeface="華康雅風體W3" panose="03000309000000000000" pitchFamily="65" charset="-120"/>
                <a:cs typeface="+mn-cs"/>
              </a:rPr>
              <a:t> </a:t>
            </a:r>
            <a:r>
              <a:rPr lang="en-US" altLang="zh-TW" sz="3600" dirty="0" smtClean="0">
                <a:latin typeface="+mn-lt"/>
                <a:ea typeface="華康雅風體W3" panose="03000309000000000000" pitchFamily="65" charset="-120"/>
                <a:cs typeface="+mn-cs"/>
              </a:rPr>
              <a:t>)</a:t>
            </a:r>
            <a:r>
              <a:rPr lang="en-US" altLang="zh-TW" sz="3600" dirty="0">
                <a:latin typeface="+mn-lt"/>
                <a:ea typeface="華康雅風體W3" panose="03000309000000000000" pitchFamily="65" charset="-120"/>
                <a:cs typeface="+mn-cs"/>
              </a:rPr>
              <a:t/>
            </a:r>
            <a:br>
              <a:rPr lang="en-US" altLang="zh-TW" sz="3600" dirty="0">
                <a:latin typeface="+mn-lt"/>
                <a:ea typeface="華康雅風體W3" panose="03000309000000000000" pitchFamily="65" charset="-120"/>
                <a:cs typeface="+mn-cs"/>
              </a:rPr>
            </a:br>
            <a:r>
              <a:rPr lang="en-US" altLang="zh-TW" sz="3600" dirty="0">
                <a:latin typeface="+mn-lt"/>
                <a:ea typeface="華康雅風體W3" panose="03000309000000000000" pitchFamily="65" charset="-120"/>
                <a:cs typeface="+mn-cs"/>
              </a:rPr>
              <a:t>  </a:t>
            </a:r>
            <a:br>
              <a:rPr lang="en-US" altLang="zh-TW" sz="3600" dirty="0">
                <a:latin typeface="+mn-lt"/>
                <a:ea typeface="華康雅風體W3" panose="03000309000000000000" pitchFamily="65" charset="-120"/>
                <a:cs typeface="+mn-cs"/>
              </a:rPr>
            </a:br>
            <a:r>
              <a:rPr lang="en-US" altLang="zh-TW" sz="3600" dirty="0">
                <a:latin typeface="+mn-lt"/>
                <a:ea typeface="華康雅風體W3" panose="03000309000000000000" pitchFamily="65" charset="-120"/>
                <a:cs typeface="+mn-cs"/>
              </a:rPr>
              <a:t>(A) I want some milk.</a:t>
            </a:r>
            <a:br>
              <a:rPr lang="en-US" altLang="zh-TW" sz="3600" dirty="0">
                <a:latin typeface="+mn-lt"/>
                <a:ea typeface="華康雅風體W3" panose="03000309000000000000" pitchFamily="65" charset="-120"/>
                <a:cs typeface="+mn-cs"/>
              </a:rPr>
            </a:br>
            <a:r>
              <a:rPr lang="en-US" altLang="zh-TW" sz="3600" dirty="0">
                <a:latin typeface="+mn-lt"/>
                <a:ea typeface="華康雅風體W3" panose="03000309000000000000" pitchFamily="65" charset="-120"/>
                <a:cs typeface="+mn-cs"/>
              </a:rPr>
              <a:t>(B) We want some juice and a hot dog. </a:t>
            </a:r>
            <a:br>
              <a:rPr lang="en-US" altLang="zh-TW" sz="3600" dirty="0">
                <a:latin typeface="+mn-lt"/>
                <a:ea typeface="華康雅風體W3" panose="03000309000000000000" pitchFamily="65" charset="-120"/>
                <a:cs typeface="+mn-cs"/>
              </a:rPr>
            </a:br>
            <a:r>
              <a:rPr lang="en-US" altLang="zh-TW" sz="3600" dirty="0">
                <a:latin typeface="+mn-lt"/>
                <a:ea typeface="華康雅風體W3" panose="03000309000000000000" pitchFamily="65" charset="-120"/>
                <a:cs typeface="+mn-cs"/>
              </a:rPr>
              <a:t>(C) We want some tea and cookies.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96250" y="3348508"/>
            <a:ext cx="4095750" cy="3276600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808" y="61879"/>
            <a:ext cx="1189435" cy="124675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243" y="158499"/>
            <a:ext cx="1712814" cy="95007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99902" y="3207131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3200" dirty="0" smtClean="0">
                <a:ea typeface="華康雅風體W3" panose="03000309000000000000" pitchFamily="65" charset="-120"/>
              </a:rPr>
              <a:t>2.(</a:t>
            </a:r>
            <a:r>
              <a:rPr lang="zh-TW" altLang="en-US" sz="3200" dirty="0">
                <a:ea typeface="華康雅風體W3" panose="03000309000000000000" pitchFamily="65" charset="-120"/>
              </a:rPr>
              <a:t>　</a:t>
            </a:r>
            <a:r>
              <a:rPr lang="zh-TW" altLang="en-US" sz="3200" dirty="0" smtClean="0">
                <a:ea typeface="華康雅風體W3" panose="03000309000000000000" pitchFamily="65" charset="-120"/>
              </a:rPr>
              <a:t>   </a:t>
            </a:r>
            <a:r>
              <a:rPr lang="en-US" altLang="zh-TW" sz="3200" dirty="0" smtClean="0">
                <a:ea typeface="華康雅風體W3" panose="03000309000000000000" pitchFamily="65" charset="-120"/>
              </a:rPr>
              <a:t>) </a:t>
            </a:r>
            <a:endParaRPr lang="en-US" altLang="zh-TW" sz="3200" dirty="0">
              <a:ea typeface="華康雅風體W3" panose="03000309000000000000" pitchFamily="65" charset="-120"/>
            </a:endParaRPr>
          </a:p>
          <a:p>
            <a:r>
              <a:rPr lang="en-US" altLang="zh-TW" sz="3200" dirty="0">
                <a:ea typeface="華康雅風體W3" panose="03000309000000000000" pitchFamily="65" charset="-120"/>
              </a:rPr>
              <a:t>Dad: </a:t>
            </a:r>
            <a:r>
              <a:rPr lang="zh-TW" altLang="en-US" sz="3200" dirty="0">
                <a:ea typeface="華康雅風體W3" panose="03000309000000000000" pitchFamily="65" charset="-120"/>
              </a:rPr>
              <a:t>＿＿＿＿＿＿＿＿  </a:t>
            </a:r>
          </a:p>
          <a:p>
            <a:r>
              <a:rPr lang="en-US" altLang="zh-TW" sz="3200" dirty="0">
                <a:ea typeface="華康雅風體W3" panose="03000309000000000000" pitchFamily="65" charset="-120"/>
              </a:rPr>
              <a:t>Boys: Bye.</a:t>
            </a:r>
          </a:p>
          <a:p>
            <a:r>
              <a:rPr lang="en-US" altLang="zh-TW" sz="3200" dirty="0">
                <a:ea typeface="華康雅風體W3" panose="03000309000000000000" pitchFamily="65" charset="-120"/>
              </a:rPr>
              <a:t>(A) Here you are.</a:t>
            </a:r>
            <a:r>
              <a:rPr lang="zh-TW" altLang="en-US" sz="3200" dirty="0">
                <a:ea typeface="華康雅風體W3" panose="03000309000000000000" pitchFamily="65" charset="-120"/>
              </a:rPr>
              <a:t>　</a:t>
            </a:r>
          </a:p>
          <a:p>
            <a:r>
              <a:rPr lang="en-US" altLang="zh-TW" sz="3200" dirty="0">
                <a:ea typeface="華康雅風體W3" panose="03000309000000000000" pitchFamily="65" charset="-120"/>
              </a:rPr>
              <a:t>(B) Have fun! </a:t>
            </a:r>
          </a:p>
          <a:p>
            <a:r>
              <a:rPr lang="en-US" altLang="zh-TW" sz="3200" dirty="0">
                <a:ea typeface="華康雅風體W3" panose="03000309000000000000" pitchFamily="65" charset="-120"/>
              </a:rPr>
              <a:t>(C) Try again.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673" y="3348508"/>
            <a:ext cx="1909193" cy="2240541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7236797" y="6486608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58336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8341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第二關</a:t>
            </a:r>
            <a:r>
              <a:rPr lang="zh-TW" altLang="en-US" sz="6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：圈</a:t>
            </a:r>
            <a:r>
              <a:rPr lang="zh-TW" altLang="en-US" sz="6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出正確的答案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3981" y="638143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82943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7440" y="2799232"/>
            <a:ext cx="10515600" cy="1325563"/>
          </a:xfrm>
        </p:spPr>
        <p:txBody>
          <a:bodyPr>
            <a:noAutofit/>
          </a:bodyPr>
          <a:lstStyle/>
          <a:p>
            <a:r>
              <a:rPr lang="en-US" altLang="zh-TW" sz="3200" dirty="0" smtClean="0">
                <a:latin typeface="+mn-lt"/>
                <a:ea typeface="華康雅風體W3" panose="03000309000000000000" pitchFamily="65" charset="-120"/>
                <a:cs typeface="+mn-cs"/>
              </a:rPr>
              <a:t>1. </a:t>
            </a:r>
            <a: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  <a:t>A: Judy, ( where / how / what ) are you doing?</a:t>
            </a:r>
            <a:b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</a:br>
            <a: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  <a:t>B: I’m shopping</a:t>
            </a:r>
            <a:r>
              <a:rPr lang="en-US" altLang="zh-TW" sz="3200" dirty="0" smtClean="0">
                <a:latin typeface="+mn-lt"/>
                <a:ea typeface="華康雅風體W3" panose="03000309000000000000" pitchFamily="65" charset="-120"/>
                <a:cs typeface="+mn-cs"/>
              </a:rPr>
              <a:t>.</a:t>
            </a:r>
            <a:br>
              <a:rPr lang="en-US" altLang="zh-TW" sz="3200" dirty="0" smtClean="0">
                <a:latin typeface="+mn-lt"/>
                <a:ea typeface="華康雅風體W3" panose="03000309000000000000" pitchFamily="65" charset="-120"/>
                <a:cs typeface="+mn-cs"/>
              </a:rPr>
            </a:br>
            <a: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  <a:t/>
            </a:r>
            <a:b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</a:br>
            <a: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  <a:t/>
            </a:r>
            <a:b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</a:br>
            <a:r>
              <a:rPr lang="en-US" altLang="zh-TW" sz="3200" dirty="0" smtClean="0">
                <a:latin typeface="+mn-lt"/>
                <a:ea typeface="華康雅風體W3" panose="03000309000000000000" pitchFamily="65" charset="-120"/>
                <a:cs typeface="+mn-cs"/>
              </a:rPr>
              <a:t>2. </a:t>
            </a:r>
            <a: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  <a:t>A: What is your father doing?</a:t>
            </a:r>
            <a:b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</a:br>
            <a: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  <a:t>B: ( He’s / She is / He can ) </a:t>
            </a:r>
            <a:r>
              <a:rPr lang="en-US" altLang="zh-TW" sz="3200" dirty="0" smtClean="0">
                <a:latin typeface="+mn-lt"/>
                <a:ea typeface="華康雅風體W3" panose="03000309000000000000" pitchFamily="65" charset="-120"/>
                <a:cs typeface="+mn-cs"/>
              </a:rPr>
              <a:t>cooking.</a:t>
            </a:r>
            <a:br>
              <a:rPr lang="en-US" altLang="zh-TW" sz="3200" dirty="0" smtClean="0">
                <a:latin typeface="+mn-lt"/>
                <a:ea typeface="華康雅風體W3" panose="03000309000000000000" pitchFamily="65" charset="-120"/>
                <a:cs typeface="+mn-cs"/>
              </a:rPr>
            </a:br>
            <a: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  <a:t/>
            </a:r>
            <a:b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</a:br>
            <a: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  <a:t/>
            </a:r>
            <a:b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</a:br>
            <a:r>
              <a:rPr lang="en-US" altLang="zh-TW" sz="3200" dirty="0" smtClean="0">
                <a:latin typeface="+mn-lt"/>
                <a:ea typeface="華康雅風體W3" panose="03000309000000000000" pitchFamily="65" charset="-120"/>
                <a:cs typeface="+mn-cs"/>
              </a:rPr>
              <a:t>3. </a:t>
            </a:r>
            <a: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  <a:t>A: What is your mother doing?</a:t>
            </a:r>
            <a:b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</a:br>
            <a: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  <a:t>B: She’s ( shop / shopping / can shop ).</a:t>
            </a:r>
            <a:b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</a:br>
            <a:endParaRPr lang="zh-TW" altLang="en-US" sz="3200" dirty="0">
              <a:latin typeface="+mn-lt"/>
              <a:ea typeface="華康雅風體W3" panose="03000309000000000000" pitchFamily="65" charset="-120"/>
              <a:cs typeface="+mn-cs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338" y="4276792"/>
            <a:ext cx="4230710" cy="2374486"/>
          </a:xfrm>
        </p:spPr>
      </p:pic>
      <p:sp>
        <p:nvSpPr>
          <p:cNvPr id="5" name="矩形 4"/>
          <p:cNvSpPr/>
          <p:nvPr/>
        </p:nvSpPr>
        <p:spPr>
          <a:xfrm>
            <a:off x="7204091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327855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6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zh-TW" altLang="en-US" sz="6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</a:t>
            </a:r>
            <a:r>
              <a:rPr lang="zh-TW" altLang="en-US" sz="6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：文法選擇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2465" y="6420067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389653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0471" y="311008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zh-TW" sz="3600" dirty="0" smtClean="0">
                <a:latin typeface="+mn-lt"/>
                <a:ea typeface="華康雅風體W3" panose="03000309000000000000" pitchFamily="65" charset="-120"/>
                <a:cs typeface="+mn-cs"/>
              </a:rPr>
              <a:t/>
            </a:r>
            <a:br>
              <a:rPr lang="en-US" altLang="zh-TW" sz="3600" dirty="0" smtClean="0">
                <a:latin typeface="+mn-lt"/>
                <a:ea typeface="華康雅風體W3" panose="03000309000000000000" pitchFamily="65" charset="-120"/>
                <a:cs typeface="+mn-cs"/>
              </a:rPr>
            </a:br>
            <a:r>
              <a:rPr lang="en-US" altLang="zh-TW" sz="3100" dirty="0" smtClean="0">
                <a:latin typeface="+mn-lt"/>
                <a:ea typeface="華康雅風體W3" panose="03000309000000000000" pitchFamily="65" charset="-120"/>
                <a:cs typeface="+mn-cs"/>
              </a:rPr>
              <a:t>1.(</a:t>
            </a:r>
            <a:r>
              <a:rPr lang="zh-TW" altLang="en-US" sz="3100" dirty="0" smtClean="0">
                <a:latin typeface="+mn-lt"/>
                <a:ea typeface="華康雅風體W3" panose="03000309000000000000" pitchFamily="65" charset="-120"/>
                <a:cs typeface="+mn-cs"/>
              </a:rPr>
              <a:t>　      </a:t>
            </a:r>
            <a:r>
              <a:rPr lang="en-US" altLang="zh-TW" sz="3100" dirty="0" smtClean="0">
                <a:latin typeface="+mn-lt"/>
                <a:ea typeface="華康雅風體W3" panose="03000309000000000000" pitchFamily="65" charset="-120"/>
                <a:cs typeface="+mn-cs"/>
              </a:rPr>
              <a:t>) </a:t>
            </a:r>
            <a:r>
              <a:rPr lang="zh-TW" altLang="en-US" sz="3100" dirty="0" smtClean="0">
                <a:latin typeface="+mn-lt"/>
                <a:ea typeface="華康雅風體W3" panose="03000309000000000000" pitchFamily="65" charset="-120"/>
                <a:cs typeface="+mn-cs"/>
              </a:rPr>
              <a:t>  </a:t>
            </a:r>
            <a:r>
              <a:rPr lang="en-US" altLang="zh-TW" sz="3100" dirty="0" smtClean="0">
                <a:latin typeface="+mn-lt"/>
                <a:ea typeface="華康雅風體W3" panose="03000309000000000000" pitchFamily="65" charset="-120"/>
                <a:cs typeface="+mn-cs"/>
              </a:rPr>
              <a:t>Andy </a:t>
            </a:r>
            <a:r>
              <a:rPr lang="zh-TW" altLang="en-US" sz="3100" dirty="0" smtClean="0">
                <a:latin typeface="+mn-lt"/>
                <a:ea typeface="華康雅風體W3" panose="03000309000000000000" pitchFamily="65" charset="-120"/>
                <a:cs typeface="+mn-cs"/>
              </a:rPr>
              <a:t>＿＿＿＿ </a:t>
            </a:r>
            <a:r>
              <a:rPr lang="en-US" altLang="zh-TW" sz="3100" dirty="0" smtClean="0">
                <a:latin typeface="+mn-lt"/>
                <a:ea typeface="華康雅風體W3" panose="03000309000000000000" pitchFamily="65" charset="-120"/>
                <a:cs typeface="+mn-cs"/>
              </a:rPr>
              <a:t>at school.</a:t>
            </a:r>
            <a:br>
              <a:rPr lang="en-US" altLang="zh-TW" sz="3100" dirty="0" smtClean="0">
                <a:latin typeface="+mn-lt"/>
                <a:ea typeface="華康雅風體W3" panose="03000309000000000000" pitchFamily="65" charset="-120"/>
                <a:cs typeface="+mn-cs"/>
              </a:rPr>
            </a:br>
            <a:r>
              <a:rPr lang="en-US" altLang="zh-TW" sz="3100" dirty="0" smtClean="0">
                <a:latin typeface="+mn-lt"/>
                <a:ea typeface="華康雅風體W3" panose="03000309000000000000" pitchFamily="65" charset="-120"/>
                <a:cs typeface="+mn-cs"/>
              </a:rPr>
              <a:t>(A) is</a:t>
            </a:r>
            <a:r>
              <a:rPr lang="zh-TW" altLang="en-US" sz="3100" dirty="0" smtClean="0">
                <a:latin typeface="+mn-lt"/>
                <a:ea typeface="華康雅風體W3" panose="03000309000000000000" pitchFamily="65" charset="-120"/>
                <a:cs typeface="+mn-cs"/>
              </a:rPr>
              <a:t>　</a:t>
            </a:r>
            <a:r>
              <a:rPr lang="en-US" altLang="zh-TW" sz="3100" dirty="0" smtClean="0">
                <a:latin typeface="+mn-lt"/>
                <a:ea typeface="華康雅風體W3" panose="03000309000000000000" pitchFamily="65" charset="-120"/>
                <a:cs typeface="+mn-cs"/>
              </a:rPr>
              <a:t>(B) are</a:t>
            </a:r>
            <a:r>
              <a:rPr lang="zh-TW" altLang="en-US" sz="3100" dirty="0" smtClean="0">
                <a:latin typeface="+mn-lt"/>
                <a:ea typeface="華康雅風體W3" panose="03000309000000000000" pitchFamily="65" charset="-120"/>
                <a:cs typeface="+mn-cs"/>
              </a:rPr>
              <a:t>　</a:t>
            </a:r>
            <a:r>
              <a:rPr lang="en-US" altLang="zh-TW" sz="3100" dirty="0" smtClean="0">
                <a:latin typeface="+mn-lt"/>
                <a:ea typeface="華康雅風體W3" panose="03000309000000000000" pitchFamily="65" charset="-120"/>
                <a:cs typeface="+mn-cs"/>
              </a:rPr>
              <a:t>(C) am</a:t>
            </a:r>
            <a:br>
              <a:rPr lang="en-US" altLang="zh-TW" sz="3100" dirty="0" smtClean="0">
                <a:latin typeface="+mn-lt"/>
                <a:ea typeface="華康雅風體W3" panose="03000309000000000000" pitchFamily="65" charset="-120"/>
                <a:cs typeface="+mn-cs"/>
              </a:rPr>
            </a:br>
            <a:r>
              <a:rPr lang="en-US" altLang="zh-TW" sz="3100" dirty="0" smtClean="0">
                <a:latin typeface="+mn-lt"/>
                <a:ea typeface="華康雅風體W3" panose="03000309000000000000" pitchFamily="65" charset="-120"/>
                <a:cs typeface="+mn-cs"/>
              </a:rPr>
              <a:t/>
            </a:r>
            <a:br>
              <a:rPr lang="en-US" altLang="zh-TW" sz="3100" dirty="0" smtClean="0">
                <a:latin typeface="+mn-lt"/>
                <a:ea typeface="華康雅風體W3" panose="03000309000000000000" pitchFamily="65" charset="-120"/>
                <a:cs typeface="+mn-cs"/>
              </a:rPr>
            </a:br>
            <a:r>
              <a:rPr lang="en-US" altLang="zh-TW" sz="3100" dirty="0" smtClean="0">
                <a:latin typeface="+mn-lt"/>
                <a:ea typeface="華康雅風體W3" panose="03000309000000000000" pitchFamily="65" charset="-120"/>
                <a:cs typeface="+mn-cs"/>
              </a:rPr>
              <a:t>2.(     </a:t>
            </a:r>
            <a:r>
              <a:rPr lang="zh-TW" altLang="en-US" sz="3100" dirty="0" smtClean="0">
                <a:latin typeface="+mn-lt"/>
                <a:ea typeface="華康雅風體W3" panose="03000309000000000000" pitchFamily="65" charset="-120"/>
                <a:cs typeface="+mn-cs"/>
              </a:rPr>
              <a:t>   </a:t>
            </a:r>
            <a:r>
              <a:rPr lang="en-US" altLang="zh-TW" sz="3100" dirty="0" smtClean="0">
                <a:latin typeface="+mn-lt"/>
                <a:ea typeface="華康雅風體W3" panose="03000309000000000000" pitchFamily="65" charset="-120"/>
                <a:cs typeface="+mn-cs"/>
              </a:rPr>
              <a:t>  )</a:t>
            </a:r>
            <a:r>
              <a:rPr lang="zh-TW" altLang="en-US" sz="3100" dirty="0" smtClean="0">
                <a:latin typeface="+mn-lt"/>
                <a:ea typeface="華康雅風體W3" panose="03000309000000000000" pitchFamily="65" charset="-120"/>
                <a:cs typeface="+mn-cs"/>
              </a:rPr>
              <a:t>   </a:t>
            </a:r>
            <a:r>
              <a:rPr lang="en-US" altLang="zh-TW" sz="3100" dirty="0" smtClean="0">
                <a:latin typeface="+mn-lt"/>
                <a:ea typeface="華康雅風體W3" panose="03000309000000000000" pitchFamily="65" charset="-120"/>
                <a:cs typeface="+mn-cs"/>
              </a:rPr>
              <a:t>Is this ____ vest?</a:t>
            </a:r>
            <a:br>
              <a:rPr lang="en-US" altLang="zh-TW" sz="3100" dirty="0" smtClean="0">
                <a:latin typeface="+mn-lt"/>
                <a:ea typeface="華康雅風體W3" panose="03000309000000000000" pitchFamily="65" charset="-120"/>
                <a:cs typeface="+mn-cs"/>
              </a:rPr>
            </a:br>
            <a:r>
              <a:rPr lang="en-US" altLang="zh-TW" sz="3100" dirty="0" smtClean="0">
                <a:latin typeface="+mn-lt"/>
                <a:ea typeface="華康雅風體W3" panose="03000309000000000000" pitchFamily="65" charset="-120"/>
                <a:cs typeface="+mn-cs"/>
              </a:rPr>
              <a:t>(1) him (2) you (3) her</a:t>
            </a:r>
            <a:br>
              <a:rPr lang="en-US" altLang="zh-TW" sz="3100" dirty="0" smtClean="0">
                <a:latin typeface="+mn-lt"/>
                <a:ea typeface="華康雅風體W3" panose="03000309000000000000" pitchFamily="65" charset="-120"/>
                <a:cs typeface="+mn-cs"/>
              </a:rPr>
            </a:br>
            <a:r>
              <a:rPr lang="en-US" altLang="zh-TW" sz="3100" dirty="0" smtClean="0">
                <a:latin typeface="+mn-lt"/>
                <a:ea typeface="華康雅風體W3" panose="03000309000000000000" pitchFamily="65" charset="-120"/>
                <a:cs typeface="+mn-cs"/>
              </a:rPr>
              <a:t/>
            </a:r>
            <a:br>
              <a:rPr lang="en-US" altLang="zh-TW" sz="3100" dirty="0" smtClean="0">
                <a:latin typeface="+mn-lt"/>
                <a:ea typeface="華康雅風體W3" panose="03000309000000000000" pitchFamily="65" charset="-120"/>
                <a:cs typeface="+mn-cs"/>
              </a:rPr>
            </a:br>
            <a:r>
              <a:rPr lang="en-US" altLang="zh-TW" sz="3100" dirty="0" smtClean="0">
                <a:latin typeface="+mn-lt"/>
                <a:ea typeface="華康雅風體W3" panose="03000309000000000000" pitchFamily="65" charset="-120"/>
                <a:cs typeface="+mn-cs"/>
              </a:rPr>
              <a:t>3.(          )</a:t>
            </a:r>
            <a:r>
              <a:rPr lang="zh-TW" altLang="en-US" sz="3100" dirty="0" smtClean="0">
                <a:latin typeface="+mn-lt"/>
                <a:ea typeface="華康雅風體W3" panose="03000309000000000000" pitchFamily="65" charset="-120"/>
                <a:cs typeface="+mn-cs"/>
              </a:rPr>
              <a:t>   </a:t>
            </a:r>
            <a:r>
              <a:rPr lang="en-US" altLang="zh-TW" sz="3100" dirty="0" smtClean="0">
                <a:latin typeface="+mn-lt"/>
                <a:ea typeface="華康雅風體W3" panose="03000309000000000000" pitchFamily="65" charset="-120"/>
                <a:cs typeface="+mn-cs"/>
              </a:rPr>
              <a:t>A: I don’t like Tom. He is too naughty.</a:t>
            </a:r>
            <a:br>
              <a:rPr lang="en-US" altLang="zh-TW" sz="3100" dirty="0" smtClean="0">
                <a:latin typeface="+mn-lt"/>
                <a:ea typeface="華康雅風體W3" panose="03000309000000000000" pitchFamily="65" charset="-120"/>
                <a:cs typeface="+mn-cs"/>
              </a:rPr>
            </a:br>
            <a:r>
              <a:rPr lang="en-US" altLang="zh-TW" sz="3100" dirty="0" smtClean="0">
                <a:latin typeface="+mn-lt"/>
                <a:ea typeface="華康雅風體W3" panose="03000309000000000000" pitchFamily="65" charset="-120"/>
                <a:cs typeface="+mn-cs"/>
              </a:rPr>
              <a:t>B: I don’t like him, ______.</a:t>
            </a:r>
            <a:br>
              <a:rPr lang="en-US" altLang="zh-TW" sz="3100" dirty="0" smtClean="0">
                <a:latin typeface="+mn-lt"/>
                <a:ea typeface="華康雅風體W3" panose="03000309000000000000" pitchFamily="65" charset="-120"/>
                <a:cs typeface="+mn-cs"/>
              </a:rPr>
            </a:br>
            <a:r>
              <a:rPr lang="en-US" altLang="zh-TW" sz="3100" dirty="0" smtClean="0">
                <a:latin typeface="+mn-lt"/>
                <a:ea typeface="華康雅風體W3" panose="03000309000000000000" pitchFamily="65" charset="-120"/>
                <a:cs typeface="+mn-cs"/>
              </a:rPr>
              <a:t>(1) either (2) too (3) so </a:t>
            </a:r>
            <a:br>
              <a:rPr lang="en-US" altLang="zh-TW" sz="3100" dirty="0" smtClean="0">
                <a:latin typeface="+mn-lt"/>
                <a:ea typeface="華康雅風體W3" panose="03000309000000000000" pitchFamily="65" charset="-120"/>
                <a:cs typeface="+mn-cs"/>
              </a:rPr>
            </a:br>
            <a:r>
              <a:rPr lang="en-US" altLang="zh-TW" sz="3100" dirty="0" smtClean="0">
                <a:latin typeface="+mn-lt"/>
                <a:ea typeface="華康雅風體W3" panose="03000309000000000000" pitchFamily="65" charset="-120"/>
                <a:cs typeface="+mn-cs"/>
              </a:rPr>
              <a:t/>
            </a:r>
            <a:br>
              <a:rPr lang="en-US" altLang="zh-TW" sz="3100" dirty="0" smtClean="0">
                <a:latin typeface="+mn-lt"/>
                <a:ea typeface="華康雅風體W3" panose="03000309000000000000" pitchFamily="65" charset="-120"/>
                <a:cs typeface="+mn-cs"/>
              </a:rPr>
            </a:br>
            <a:r>
              <a:rPr lang="en-US" altLang="zh-TW" sz="3100" dirty="0" smtClean="0">
                <a:latin typeface="+mn-lt"/>
                <a:ea typeface="華康雅風體W3" panose="03000309000000000000" pitchFamily="65" charset="-120"/>
                <a:cs typeface="+mn-cs"/>
              </a:rPr>
              <a:t>4.(</a:t>
            </a:r>
            <a:r>
              <a:rPr lang="zh-TW" altLang="en-US" sz="3100" dirty="0" smtClean="0">
                <a:latin typeface="+mn-lt"/>
                <a:ea typeface="華康雅風體W3" panose="03000309000000000000" pitchFamily="65" charset="-120"/>
                <a:cs typeface="+mn-cs"/>
              </a:rPr>
              <a:t>　     </a:t>
            </a:r>
            <a:r>
              <a:rPr lang="en-US" altLang="zh-TW" sz="3100" dirty="0" smtClean="0">
                <a:latin typeface="+mn-lt"/>
                <a:ea typeface="華康雅風體W3" panose="03000309000000000000" pitchFamily="65" charset="-120"/>
                <a:cs typeface="+mn-cs"/>
              </a:rPr>
              <a:t>) </a:t>
            </a:r>
            <a:r>
              <a:rPr lang="zh-TW" altLang="en-US" sz="3100" dirty="0" smtClean="0">
                <a:latin typeface="+mn-lt"/>
                <a:ea typeface="華康雅風體W3" panose="03000309000000000000" pitchFamily="65" charset="-120"/>
                <a:cs typeface="+mn-cs"/>
              </a:rPr>
              <a:t>  </a:t>
            </a:r>
            <a:r>
              <a:rPr lang="en-US" altLang="zh-TW" sz="3100" dirty="0" smtClean="0">
                <a:latin typeface="+mn-lt"/>
                <a:ea typeface="華康雅風體W3" panose="03000309000000000000" pitchFamily="65" charset="-120"/>
                <a:cs typeface="+mn-cs"/>
              </a:rPr>
              <a:t>A: What is </a:t>
            </a:r>
            <a:r>
              <a:rPr lang="en-US" altLang="zh-TW" sz="3100" dirty="0" err="1" smtClean="0">
                <a:latin typeface="+mn-lt"/>
                <a:ea typeface="華康雅風體W3" panose="03000309000000000000" pitchFamily="65" charset="-120"/>
                <a:cs typeface="+mn-cs"/>
              </a:rPr>
              <a:t>Darbie</a:t>
            </a:r>
            <a:r>
              <a:rPr lang="en-US" altLang="zh-TW" sz="3100" dirty="0" smtClean="0">
                <a:latin typeface="+mn-lt"/>
                <a:ea typeface="華康雅風體W3" panose="03000309000000000000" pitchFamily="65" charset="-120"/>
                <a:cs typeface="+mn-cs"/>
              </a:rPr>
              <a:t> </a:t>
            </a:r>
            <a:r>
              <a:rPr lang="zh-TW" altLang="en-US" sz="3100" dirty="0" smtClean="0">
                <a:latin typeface="+mn-lt"/>
                <a:ea typeface="華康雅風體W3" panose="03000309000000000000" pitchFamily="65" charset="-120"/>
                <a:cs typeface="+mn-cs"/>
              </a:rPr>
              <a:t>＿＿＿＿</a:t>
            </a:r>
            <a:r>
              <a:rPr lang="en-US" altLang="zh-TW" sz="3100" dirty="0" smtClean="0">
                <a:latin typeface="+mn-lt"/>
                <a:ea typeface="華康雅風體W3" panose="03000309000000000000" pitchFamily="65" charset="-120"/>
                <a:cs typeface="+mn-cs"/>
              </a:rPr>
              <a:t>?</a:t>
            </a:r>
            <a:br>
              <a:rPr lang="en-US" altLang="zh-TW" sz="3100" dirty="0" smtClean="0">
                <a:latin typeface="+mn-lt"/>
                <a:ea typeface="華康雅風體W3" panose="03000309000000000000" pitchFamily="65" charset="-120"/>
                <a:cs typeface="+mn-cs"/>
              </a:rPr>
            </a:br>
            <a:r>
              <a:rPr lang="en-US" altLang="zh-TW" sz="3100" dirty="0" smtClean="0">
                <a:latin typeface="+mn-lt"/>
                <a:ea typeface="華康雅風體W3" panose="03000309000000000000" pitchFamily="65" charset="-120"/>
                <a:cs typeface="+mn-cs"/>
              </a:rPr>
              <a:t>B: He’s </a:t>
            </a:r>
            <a:r>
              <a:rPr lang="zh-TW" altLang="en-US" sz="3100" dirty="0" smtClean="0">
                <a:latin typeface="+mn-lt"/>
                <a:ea typeface="華康雅風體W3" panose="03000309000000000000" pitchFamily="65" charset="-120"/>
                <a:cs typeface="+mn-cs"/>
              </a:rPr>
              <a:t>＿＿＿＿</a:t>
            </a:r>
            <a:r>
              <a:rPr lang="en-US" altLang="zh-TW" sz="3100" dirty="0" smtClean="0">
                <a:latin typeface="+mn-lt"/>
                <a:ea typeface="華康雅風體W3" panose="03000309000000000000" pitchFamily="65" charset="-120"/>
                <a:cs typeface="+mn-cs"/>
              </a:rPr>
              <a:t>.</a:t>
            </a:r>
            <a:br>
              <a:rPr lang="en-US" altLang="zh-TW" sz="3100" dirty="0" smtClean="0">
                <a:latin typeface="+mn-lt"/>
                <a:ea typeface="華康雅風體W3" panose="03000309000000000000" pitchFamily="65" charset="-120"/>
                <a:cs typeface="+mn-cs"/>
              </a:rPr>
            </a:br>
            <a:r>
              <a:rPr lang="en-US" altLang="zh-TW" sz="3100" dirty="0" smtClean="0">
                <a:latin typeface="+mn-lt"/>
                <a:ea typeface="華康雅風體W3" panose="03000309000000000000" pitchFamily="65" charset="-120"/>
                <a:cs typeface="+mn-cs"/>
              </a:rPr>
              <a:t>(A) do, cooking</a:t>
            </a:r>
            <a:r>
              <a:rPr lang="zh-TW" altLang="en-US" sz="3100" dirty="0" smtClean="0">
                <a:latin typeface="+mn-lt"/>
                <a:ea typeface="華康雅風體W3" panose="03000309000000000000" pitchFamily="65" charset="-120"/>
                <a:cs typeface="+mn-cs"/>
              </a:rPr>
              <a:t>　</a:t>
            </a:r>
            <a:br>
              <a:rPr lang="zh-TW" altLang="en-US" sz="3100" dirty="0" smtClean="0">
                <a:latin typeface="+mn-lt"/>
                <a:ea typeface="華康雅風體W3" panose="03000309000000000000" pitchFamily="65" charset="-120"/>
                <a:cs typeface="+mn-cs"/>
              </a:rPr>
            </a:br>
            <a:r>
              <a:rPr lang="en-US" altLang="zh-TW" sz="3100" dirty="0" smtClean="0">
                <a:latin typeface="+mn-lt"/>
                <a:ea typeface="華康雅風體W3" panose="03000309000000000000" pitchFamily="65" charset="-120"/>
                <a:cs typeface="+mn-cs"/>
              </a:rPr>
              <a:t>(B) doing, cooking </a:t>
            </a:r>
            <a:br>
              <a:rPr lang="en-US" altLang="zh-TW" sz="3100" dirty="0" smtClean="0">
                <a:latin typeface="+mn-lt"/>
                <a:ea typeface="華康雅風體W3" panose="03000309000000000000" pitchFamily="65" charset="-120"/>
                <a:cs typeface="+mn-cs"/>
              </a:rPr>
            </a:br>
            <a:r>
              <a:rPr lang="en-US" altLang="zh-TW" sz="3100" dirty="0" smtClean="0">
                <a:latin typeface="+mn-lt"/>
                <a:ea typeface="華康雅風體W3" panose="03000309000000000000" pitchFamily="65" charset="-120"/>
                <a:cs typeface="+mn-cs"/>
              </a:rPr>
              <a:t>(C) doing, cook</a:t>
            </a:r>
            <a:r>
              <a:rPr lang="en-US" altLang="zh-TW" sz="3600" dirty="0" smtClean="0">
                <a:latin typeface="+mn-lt"/>
                <a:ea typeface="華康雅風體W3" panose="03000309000000000000" pitchFamily="65" charset="-120"/>
                <a:cs typeface="+mn-cs"/>
              </a:rPr>
              <a:t/>
            </a:r>
            <a:br>
              <a:rPr lang="en-US" altLang="zh-TW" sz="3600" dirty="0" smtClean="0">
                <a:latin typeface="+mn-lt"/>
                <a:ea typeface="華康雅風體W3" panose="03000309000000000000" pitchFamily="65" charset="-120"/>
                <a:cs typeface="+mn-cs"/>
              </a:rPr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97207" y="2101623"/>
            <a:ext cx="3026432" cy="4351338"/>
          </a:xfrm>
        </p:spPr>
      </p:pic>
      <p:sp>
        <p:nvSpPr>
          <p:cNvPr id="5" name="矩形 4"/>
          <p:cNvSpPr/>
          <p:nvPr/>
        </p:nvSpPr>
        <p:spPr>
          <a:xfrm>
            <a:off x="6968436" y="645296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216936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第四關：重      </a:t>
            </a:r>
            <a:r>
              <a:rPr lang="zh-TW" altLang="en-US" sz="6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zh-TW" altLang="en-US" sz="6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句子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31254" y="6355673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166188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4295" y="1950881"/>
            <a:ext cx="2971645" cy="4351338"/>
          </a:xfrm>
        </p:spPr>
      </p:pic>
      <p:sp>
        <p:nvSpPr>
          <p:cNvPr id="6" name="矩形 5"/>
          <p:cNvSpPr/>
          <p:nvPr/>
        </p:nvSpPr>
        <p:spPr>
          <a:xfrm>
            <a:off x="575257" y="164225"/>
            <a:ext cx="800207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Aft>
                <a:spcPts val="0"/>
              </a:spcAft>
              <a:buSzPts val="1200"/>
            </a:pPr>
            <a:r>
              <a:rPr lang="en-US" altLang="zh-TW" sz="3200" dirty="0" smtClean="0">
                <a:ea typeface="華康雅風體W3" panose="03000309000000000000" pitchFamily="65" charset="-120"/>
                <a:sym typeface="Wingdings" panose="05000000000000000000" pitchFamily="2" charset="2"/>
              </a:rPr>
              <a:t>1.</a:t>
            </a:r>
            <a:r>
              <a:rPr lang="en-US" altLang="zh-TW" sz="3200" dirty="0">
                <a:ea typeface="華康雅風體W3" panose="03000309000000000000" pitchFamily="65" charset="-120"/>
              </a:rPr>
              <a:t>ice cream, </a:t>
            </a:r>
            <a:r>
              <a:rPr lang="en-US" altLang="zh-TW" sz="3200" dirty="0">
                <a:ea typeface="華康雅風體W3" panose="03000309000000000000" pitchFamily="65" charset="-120"/>
                <a:sym typeface="Wingdings" panose="05000000000000000000" pitchFamily="2" charset="2"/>
              </a:rPr>
              <a:t></a:t>
            </a:r>
            <a:r>
              <a:rPr lang="en-US" altLang="zh-TW" sz="3200" dirty="0">
                <a:ea typeface="華康雅風體W3" panose="03000309000000000000" pitchFamily="65" charset="-120"/>
              </a:rPr>
              <a:t> some </a:t>
            </a:r>
            <a:r>
              <a:rPr lang="en-US" altLang="zh-TW" sz="3200" dirty="0">
                <a:ea typeface="華康雅風體W3" panose="03000309000000000000" pitchFamily="65" charset="-120"/>
                <a:sym typeface="Wingdings" panose="05000000000000000000" pitchFamily="2" charset="2"/>
              </a:rPr>
              <a:t></a:t>
            </a:r>
            <a:r>
              <a:rPr lang="en-US" altLang="zh-TW" sz="3200" dirty="0">
                <a:ea typeface="華康雅風體W3" panose="03000309000000000000" pitchFamily="65" charset="-120"/>
              </a:rPr>
              <a:t>I </a:t>
            </a:r>
            <a:r>
              <a:rPr lang="en-US" altLang="zh-TW" sz="3200" dirty="0">
                <a:ea typeface="華康雅風體W3" panose="03000309000000000000" pitchFamily="65" charset="-120"/>
                <a:sym typeface="Wingdings" panose="05000000000000000000" pitchFamily="2" charset="2"/>
              </a:rPr>
              <a:t></a:t>
            </a:r>
            <a:r>
              <a:rPr lang="en-US" altLang="zh-TW" sz="3200" dirty="0">
                <a:ea typeface="華康雅風體W3" panose="03000309000000000000" pitchFamily="65" charset="-120"/>
              </a:rPr>
              <a:t>please. </a:t>
            </a:r>
            <a:r>
              <a:rPr lang="en-US" altLang="zh-TW" sz="3200" dirty="0">
                <a:ea typeface="華康雅風體W3" panose="03000309000000000000" pitchFamily="65" charset="-120"/>
                <a:sym typeface="Wingdings" panose="05000000000000000000" pitchFamily="2" charset="2"/>
              </a:rPr>
              <a:t></a:t>
            </a:r>
            <a:r>
              <a:rPr lang="en-US" altLang="zh-TW" sz="3200" dirty="0" smtClean="0">
                <a:ea typeface="華康雅風體W3" panose="03000309000000000000" pitchFamily="65" charset="-120"/>
              </a:rPr>
              <a:t>want</a:t>
            </a:r>
          </a:p>
          <a:p>
            <a:pPr lvl="0" eaLnBrk="0" fontAlgn="base" hangingPunct="0">
              <a:spcAft>
                <a:spcPts val="0"/>
              </a:spcAft>
              <a:buSzPts val="1200"/>
            </a:pPr>
            <a:r>
              <a:rPr lang="en-US" altLang="zh-TW" sz="3200" dirty="0" smtClean="0">
                <a:ea typeface="華康雅風體W3" panose="03000309000000000000" pitchFamily="65" charset="-120"/>
              </a:rPr>
              <a:t> </a:t>
            </a:r>
            <a:r>
              <a:rPr lang="en-US" altLang="zh-TW" sz="3200" dirty="0">
                <a:ea typeface="華康雅風體W3" panose="03000309000000000000" pitchFamily="65" charset="-120"/>
              </a:rPr>
              <a:t/>
            </a:r>
            <a:br>
              <a:rPr lang="en-US" altLang="zh-TW" sz="3200" dirty="0">
                <a:ea typeface="華康雅風體W3" panose="03000309000000000000" pitchFamily="65" charset="-120"/>
              </a:rPr>
            </a:br>
            <a:r>
              <a:rPr lang="zh-TW" altLang="zh-TW" sz="3200" dirty="0" smtClean="0">
                <a:ea typeface="華康雅風體W3" panose="03000309000000000000" pitchFamily="65" charset="-120"/>
              </a:rPr>
              <a:t>＿＿</a:t>
            </a:r>
            <a:r>
              <a:rPr lang="en-GB" altLang="zh-TW" sz="3200" dirty="0" smtClean="0">
                <a:ea typeface="華康雅風體W3" panose="03000309000000000000" pitchFamily="65" charset="-120"/>
                <a:sym typeface="Wingdings 3" panose="05040102010807070707" pitchFamily="18" charset="2"/>
              </a:rPr>
              <a:t></a:t>
            </a:r>
            <a:r>
              <a:rPr lang="zh-TW" altLang="zh-TW" sz="3200" dirty="0" smtClean="0">
                <a:ea typeface="華康雅風體W3" panose="03000309000000000000" pitchFamily="65" charset="-120"/>
              </a:rPr>
              <a:t>＿＿</a:t>
            </a:r>
            <a:r>
              <a:rPr lang="en-GB" altLang="zh-TW" sz="3200" dirty="0" smtClean="0">
                <a:ea typeface="華康雅風體W3" panose="03000309000000000000" pitchFamily="65" charset="-120"/>
                <a:sym typeface="Wingdings 3" panose="05040102010807070707" pitchFamily="18" charset="2"/>
              </a:rPr>
              <a:t></a:t>
            </a:r>
            <a:r>
              <a:rPr lang="zh-TW" altLang="zh-TW" sz="3200" dirty="0" smtClean="0">
                <a:ea typeface="華康雅風體W3" panose="03000309000000000000" pitchFamily="65" charset="-120"/>
              </a:rPr>
              <a:t>＿＿</a:t>
            </a:r>
            <a:r>
              <a:rPr lang="en-GB" altLang="zh-TW" sz="3200" dirty="0" smtClean="0">
                <a:ea typeface="華康雅風體W3" panose="03000309000000000000" pitchFamily="65" charset="-120"/>
                <a:sym typeface="Wingdings 3" panose="05040102010807070707" pitchFamily="18" charset="2"/>
              </a:rPr>
              <a:t></a:t>
            </a:r>
            <a:r>
              <a:rPr lang="zh-TW" altLang="zh-TW" sz="3200" dirty="0">
                <a:ea typeface="華康雅風體W3" panose="03000309000000000000" pitchFamily="65" charset="-120"/>
              </a:rPr>
              <a:t>＿＿</a:t>
            </a:r>
            <a:r>
              <a:rPr lang="en-GB" altLang="zh-TW" sz="3200" dirty="0">
                <a:ea typeface="華康雅風體W3" panose="03000309000000000000" pitchFamily="65" charset="-120"/>
                <a:sym typeface="Wingdings 3" panose="05040102010807070707" pitchFamily="18" charset="2"/>
              </a:rPr>
              <a:t></a:t>
            </a:r>
            <a:r>
              <a:rPr lang="zh-TW" altLang="zh-TW" sz="3200" dirty="0">
                <a:ea typeface="華康雅風體W3" panose="03000309000000000000" pitchFamily="65" charset="-120"/>
              </a:rPr>
              <a:t>＿＿</a:t>
            </a:r>
          </a:p>
          <a:p>
            <a:pPr marL="179705" eaLnBrk="0" hangingPunct="0">
              <a:spcAft>
                <a:spcPts val="0"/>
              </a:spcAft>
            </a:pPr>
            <a:r>
              <a:rPr lang="en-US" altLang="zh-TW" sz="3200" dirty="0">
                <a:ea typeface="華康雅風體W3" panose="03000309000000000000" pitchFamily="65" charset="-120"/>
              </a:rPr>
              <a:t> </a:t>
            </a:r>
            <a:endParaRPr lang="en-US" altLang="zh-TW" sz="3200" dirty="0" smtClean="0">
              <a:ea typeface="華康雅風體W3" panose="03000309000000000000" pitchFamily="65" charset="-120"/>
            </a:endParaRPr>
          </a:p>
          <a:p>
            <a:pPr marL="179705" eaLnBrk="0" hangingPunct="0">
              <a:spcAft>
                <a:spcPts val="0"/>
              </a:spcAft>
            </a:pPr>
            <a:endParaRPr lang="zh-TW" altLang="zh-TW" sz="3200" dirty="0">
              <a:ea typeface="華康雅風體W3" panose="03000309000000000000" pitchFamily="65" charset="-120"/>
            </a:endParaRPr>
          </a:p>
          <a:p>
            <a:pPr lvl="0" eaLnBrk="0" fontAlgn="base" hangingPunct="0">
              <a:spcAft>
                <a:spcPts val="0"/>
              </a:spcAft>
              <a:buSzPts val="1200"/>
            </a:pPr>
            <a:r>
              <a:rPr lang="en-US" altLang="zh-TW" sz="3200" dirty="0" smtClean="0">
                <a:ea typeface="華康雅風體W3" panose="03000309000000000000" pitchFamily="65" charset="-120"/>
                <a:sym typeface="Wingdings" panose="05000000000000000000" pitchFamily="2" charset="2"/>
              </a:rPr>
              <a:t>2.</a:t>
            </a:r>
            <a:r>
              <a:rPr lang="en-US" altLang="zh-TW" sz="3200" dirty="0">
                <a:ea typeface="華康雅風體W3" panose="03000309000000000000" pitchFamily="65" charset="-120"/>
              </a:rPr>
              <a:t>you </a:t>
            </a:r>
            <a:r>
              <a:rPr lang="en-US" altLang="zh-TW" sz="3200" dirty="0">
                <a:ea typeface="華康雅風體W3" panose="03000309000000000000" pitchFamily="65" charset="-120"/>
                <a:sym typeface="Wingdings" panose="05000000000000000000" pitchFamily="2" charset="2"/>
              </a:rPr>
              <a:t></a:t>
            </a:r>
            <a:r>
              <a:rPr lang="en-US" altLang="zh-TW" sz="3200" dirty="0">
                <a:ea typeface="華康雅風體W3" panose="03000309000000000000" pitchFamily="65" charset="-120"/>
              </a:rPr>
              <a:t>David ? </a:t>
            </a:r>
            <a:r>
              <a:rPr lang="en-US" altLang="zh-TW" sz="3200" dirty="0">
                <a:ea typeface="華康雅風體W3" panose="03000309000000000000" pitchFamily="65" charset="-120"/>
                <a:sym typeface="Wingdings" panose="05000000000000000000" pitchFamily="2" charset="2"/>
              </a:rPr>
              <a:t></a:t>
            </a:r>
            <a:r>
              <a:rPr lang="en-US" altLang="zh-TW" sz="3200" dirty="0">
                <a:ea typeface="華康雅風體W3" panose="03000309000000000000" pitchFamily="65" charset="-120"/>
              </a:rPr>
              <a:t> are </a:t>
            </a:r>
            <a:r>
              <a:rPr lang="en-US" altLang="zh-TW" sz="3200" dirty="0">
                <a:ea typeface="華康雅風體W3" panose="03000309000000000000" pitchFamily="65" charset="-120"/>
                <a:sym typeface="Wingdings" panose="05000000000000000000" pitchFamily="2" charset="2"/>
              </a:rPr>
              <a:t></a:t>
            </a:r>
            <a:r>
              <a:rPr lang="en-US" altLang="zh-TW" sz="3200" dirty="0">
                <a:ea typeface="華康雅風體W3" panose="03000309000000000000" pitchFamily="65" charset="-120"/>
              </a:rPr>
              <a:t> doing, </a:t>
            </a:r>
            <a:r>
              <a:rPr lang="en-US" altLang="zh-TW" sz="3200" dirty="0">
                <a:ea typeface="華康雅風體W3" panose="03000309000000000000" pitchFamily="65" charset="-120"/>
                <a:sym typeface="Wingdings" panose="05000000000000000000" pitchFamily="2" charset="2"/>
              </a:rPr>
              <a:t></a:t>
            </a:r>
            <a:r>
              <a:rPr lang="en-US" altLang="zh-TW" sz="3200" dirty="0">
                <a:ea typeface="華康雅風體W3" panose="03000309000000000000" pitchFamily="65" charset="-120"/>
              </a:rPr>
              <a:t>What </a:t>
            </a:r>
            <a:endParaRPr lang="en-US" altLang="zh-TW" sz="3200" dirty="0" smtClean="0">
              <a:ea typeface="華康雅風體W3" panose="03000309000000000000" pitchFamily="65" charset="-120"/>
            </a:endParaRPr>
          </a:p>
          <a:p>
            <a:pPr lvl="0" eaLnBrk="0" fontAlgn="base" hangingPunct="0">
              <a:spcAft>
                <a:spcPts val="0"/>
              </a:spcAft>
              <a:buSzPts val="1200"/>
            </a:pPr>
            <a:r>
              <a:rPr lang="en-US" altLang="zh-TW" sz="3200" dirty="0">
                <a:ea typeface="華康雅風體W3" panose="03000309000000000000" pitchFamily="65" charset="-120"/>
              </a:rPr>
              <a:t/>
            </a:r>
            <a:br>
              <a:rPr lang="en-US" altLang="zh-TW" sz="3200" dirty="0">
                <a:ea typeface="華康雅風體W3" panose="03000309000000000000" pitchFamily="65" charset="-120"/>
              </a:rPr>
            </a:br>
            <a:r>
              <a:rPr lang="zh-TW" altLang="zh-TW" sz="3200" dirty="0">
                <a:ea typeface="華康雅風體W3" panose="03000309000000000000" pitchFamily="65" charset="-120"/>
              </a:rPr>
              <a:t>＿＿</a:t>
            </a:r>
            <a:r>
              <a:rPr lang="en-GB" altLang="zh-TW" sz="3200" dirty="0">
                <a:ea typeface="華康雅風體W3" panose="03000309000000000000" pitchFamily="65" charset="-120"/>
                <a:sym typeface="Wingdings 3" panose="05040102010807070707" pitchFamily="18" charset="2"/>
              </a:rPr>
              <a:t></a:t>
            </a:r>
            <a:r>
              <a:rPr lang="zh-TW" altLang="zh-TW" sz="3200" dirty="0">
                <a:ea typeface="華康雅風體W3" panose="03000309000000000000" pitchFamily="65" charset="-120"/>
              </a:rPr>
              <a:t>＿＿</a:t>
            </a:r>
            <a:r>
              <a:rPr lang="en-GB" altLang="zh-TW" sz="3200" dirty="0">
                <a:ea typeface="華康雅風體W3" panose="03000309000000000000" pitchFamily="65" charset="-120"/>
                <a:sym typeface="Wingdings 3" panose="05040102010807070707" pitchFamily="18" charset="2"/>
              </a:rPr>
              <a:t></a:t>
            </a:r>
            <a:r>
              <a:rPr lang="zh-TW" altLang="zh-TW" sz="3200" dirty="0">
                <a:ea typeface="華康雅風體W3" panose="03000309000000000000" pitchFamily="65" charset="-120"/>
              </a:rPr>
              <a:t>＿＿</a:t>
            </a:r>
            <a:r>
              <a:rPr lang="en-GB" altLang="zh-TW" sz="3200" dirty="0">
                <a:ea typeface="華康雅風體W3" panose="03000309000000000000" pitchFamily="65" charset="-120"/>
                <a:sym typeface="Wingdings 3" panose="05040102010807070707" pitchFamily="18" charset="2"/>
              </a:rPr>
              <a:t></a:t>
            </a:r>
            <a:r>
              <a:rPr lang="zh-TW" altLang="zh-TW" sz="3200" dirty="0">
                <a:ea typeface="華康雅風體W3" panose="03000309000000000000" pitchFamily="65" charset="-120"/>
              </a:rPr>
              <a:t>＿＿</a:t>
            </a:r>
            <a:r>
              <a:rPr lang="en-GB" altLang="zh-TW" sz="3200" dirty="0">
                <a:ea typeface="華康雅風體W3" panose="03000309000000000000" pitchFamily="65" charset="-120"/>
                <a:sym typeface="Wingdings 3" panose="05040102010807070707" pitchFamily="18" charset="2"/>
              </a:rPr>
              <a:t></a:t>
            </a:r>
            <a:r>
              <a:rPr lang="zh-TW" altLang="zh-TW" sz="3200" dirty="0">
                <a:ea typeface="華康雅風體W3" panose="03000309000000000000" pitchFamily="65" charset="-120"/>
              </a:rPr>
              <a:t>＿＿</a:t>
            </a:r>
          </a:p>
          <a:p>
            <a:pPr eaLnBrk="0" hangingPunct="0">
              <a:spcAft>
                <a:spcPts val="0"/>
              </a:spcAft>
            </a:pPr>
            <a:r>
              <a:rPr lang="en-US" altLang="zh-TW" sz="3200" dirty="0" smtClean="0">
                <a:ea typeface="華康雅風體W3" panose="03000309000000000000" pitchFamily="65" charset="-120"/>
              </a:rPr>
              <a:t> </a:t>
            </a:r>
          </a:p>
          <a:p>
            <a:pPr eaLnBrk="0" hangingPunct="0">
              <a:spcAft>
                <a:spcPts val="0"/>
              </a:spcAft>
            </a:pPr>
            <a:endParaRPr lang="zh-TW" altLang="zh-TW" sz="3200" dirty="0">
              <a:ea typeface="華康雅風體W3" panose="03000309000000000000" pitchFamily="65" charset="-120"/>
            </a:endParaRPr>
          </a:p>
          <a:p>
            <a:pPr lvl="0" eaLnBrk="0" fontAlgn="base" hangingPunct="0">
              <a:spcAft>
                <a:spcPts val="0"/>
              </a:spcAft>
              <a:buSzPts val="1200"/>
            </a:pPr>
            <a:r>
              <a:rPr lang="en-US" altLang="zh-TW" sz="3200" dirty="0" smtClean="0">
                <a:ea typeface="華康雅風體W3" panose="03000309000000000000" pitchFamily="65" charset="-120"/>
                <a:sym typeface="Wingdings" panose="05000000000000000000" pitchFamily="2" charset="2"/>
              </a:rPr>
              <a:t>3.</a:t>
            </a:r>
            <a:r>
              <a:rPr lang="en-US" altLang="zh-TW" sz="3200" dirty="0">
                <a:ea typeface="華康雅風體W3" panose="03000309000000000000" pitchFamily="65" charset="-120"/>
              </a:rPr>
              <a:t>I </a:t>
            </a:r>
            <a:r>
              <a:rPr lang="en-US" altLang="zh-TW" sz="3200" dirty="0">
                <a:ea typeface="華康雅風體W3" panose="03000309000000000000" pitchFamily="65" charset="-120"/>
                <a:sym typeface="Wingdings" panose="05000000000000000000" pitchFamily="2" charset="2"/>
              </a:rPr>
              <a:t></a:t>
            </a:r>
            <a:r>
              <a:rPr lang="en-US" altLang="zh-TW" sz="3200" dirty="0">
                <a:ea typeface="華康雅風體W3" panose="03000309000000000000" pitchFamily="65" charset="-120"/>
              </a:rPr>
              <a:t> two </a:t>
            </a:r>
            <a:r>
              <a:rPr lang="en-US" altLang="zh-TW" sz="3200" dirty="0">
                <a:ea typeface="華康雅風體W3" panose="03000309000000000000" pitchFamily="65" charset="-120"/>
                <a:sym typeface="Wingdings" panose="05000000000000000000" pitchFamily="2" charset="2"/>
              </a:rPr>
              <a:t></a:t>
            </a:r>
            <a:r>
              <a:rPr lang="en-US" altLang="zh-TW" sz="3200" dirty="0">
                <a:ea typeface="華康雅風體W3" panose="03000309000000000000" pitchFamily="65" charset="-120"/>
              </a:rPr>
              <a:t> apple pies </a:t>
            </a:r>
            <a:r>
              <a:rPr lang="en-US" altLang="zh-TW" sz="3200" dirty="0">
                <a:ea typeface="華康雅風體W3" panose="03000309000000000000" pitchFamily="65" charset="-120"/>
                <a:sym typeface="Wingdings" panose="05000000000000000000" pitchFamily="2" charset="2"/>
              </a:rPr>
              <a:t></a:t>
            </a:r>
            <a:r>
              <a:rPr lang="en-US" altLang="zh-TW" sz="3200" dirty="0">
                <a:ea typeface="華康雅風體W3" panose="03000309000000000000" pitchFamily="65" charset="-120"/>
              </a:rPr>
              <a:t> . </a:t>
            </a:r>
            <a:r>
              <a:rPr lang="en-US" altLang="zh-TW" sz="3200" dirty="0">
                <a:ea typeface="華康雅風體W3" panose="03000309000000000000" pitchFamily="65" charset="-120"/>
                <a:sym typeface="Wingdings" panose="05000000000000000000" pitchFamily="2" charset="2"/>
              </a:rPr>
              <a:t></a:t>
            </a:r>
            <a:r>
              <a:rPr lang="en-US" altLang="zh-TW" sz="3200" dirty="0" smtClean="0">
                <a:ea typeface="華康雅風體W3" panose="03000309000000000000" pitchFamily="65" charset="-120"/>
              </a:rPr>
              <a:t>want</a:t>
            </a:r>
          </a:p>
          <a:p>
            <a:pPr lvl="0" eaLnBrk="0" fontAlgn="base" hangingPunct="0">
              <a:spcAft>
                <a:spcPts val="0"/>
              </a:spcAft>
              <a:buSzPts val="1200"/>
            </a:pPr>
            <a:r>
              <a:rPr lang="en-US" altLang="zh-TW" sz="3200" dirty="0">
                <a:ea typeface="華康雅風體W3" panose="03000309000000000000" pitchFamily="65" charset="-120"/>
              </a:rPr>
              <a:t/>
            </a:r>
            <a:br>
              <a:rPr lang="en-US" altLang="zh-TW" sz="3200" dirty="0">
                <a:ea typeface="華康雅風體W3" panose="03000309000000000000" pitchFamily="65" charset="-120"/>
              </a:rPr>
            </a:br>
            <a:r>
              <a:rPr lang="zh-TW" altLang="zh-TW" sz="3200" dirty="0">
                <a:ea typeface="華康雅風體W3" panose="03000309000000000000" pitchFamily="65" charset="-120"/>
              </a:rPr>
              <a:t>＿＿</a:t>
            </a:r>
            <a:r>
              <a:rPr lang="en-GB" altLang="zh-TW" sz="3200" dirty="0">
                <a:ea typeface="華康雅風體W3" panose="03000309000000000000" pitchFamily="65" charset="-120"/>
                <a:sym typeface="Wingdings 3" panose="05040102010807070707" pitchFamily="18" charset="2"/>
              </a:rPr>
              <a:t></a:t>
            </a:r>
            <a:r>
              <a:rPr lang="zh-TW" altLang="zh-TW" sz="3200" dirty="0">
                <a:ea typeface="華康雅風體W3" panose="03000309000000000000" pitchFamily="65" charset="-120"/>
              </a:rPr>
              <a:t>＿＿</a:t>
            </a:r>
            <a:r>
              <a:rPr lang="en-GB" altLang="zh-TW" sz="3200" dirty="0">
                <a:ea typeface="華康雅風體W3" panose="03000309000000000000" pitchFamily="65" charset="-120"/>
                <a:sym typeface="Wingdings 3" panose="05040102010807070707" pitchFamily="18" charset="2"/>
              </a:rPr>
              <a:t></a:t>
            </a:r>
            <a:r>
              <a:rPr lang="zh-TW" altLang="zh-TW" sz="3200" dirty="0">
                <a:ea typeface="華康雅風體W3" panose="03000309000000000000" pitchFamily="65" charset="-120"/>
              </a:rPr>
              <a:t>＿＿</a:t>
            </a:r>
            <a:r>
              <a:rPr lang="en-GB" altLang="zh-TW" sz="3200" dirty="0">
                <a:ea typeface="華康雅風體W3" panose="03000309000000000000" pitchFamily="65" charset="-120"/>
                <a:sym typeface="Wingdings 3" panose="05040102010807070707" pitchFamily="18" charset="2"/>
              </a:rPr>
              <a:t></a:t>
            </a:r>
            <a:r>
              <a:rPr lang="zh-TW" altLang="zh-TW" sz="3200" dirty="0">
                <a:ea typeface="華康雅風體W3" panose="03000309000000000000" pitchFamily="65" charset="-120"/>
              </a:rPr>
              <a:t>＿＿</a:t>
            </a:r>
            <a:r>
              <a:rPr lang="en-GB" altLang="zh-TW" sz="3200" dirty="0">
                <a:ea typeface="華康雅風體W3" panose="03000309000000000000" pitchFamily="65" charset="-120"/>
                <a:sym typeface="Wingdings 3" panose="05040102010807070707" pitchFamily="18" charset="2"/>
              </a:rPr>
              <a:t></a:t>
            </a:r>
            <a:r>
              <a:rPr lang="zh-TW" altLang="zh-TW" sz="3200" dirty="0">
                <a:ea typeface="華康雅風體W3" panose="03000309000000000000" pitchFamily="65" charset="-120"/>
              </a:rPr>
              <a:t>＿＿</a:t>
            </a:r>
          </a:p>
        </p:txBody>
      </p:sp>
      <p:sp>
        <p:nvSpPr>
          <p:cNvPr id="7" name="矩形 6"/>
          <p:cNvSpPr/>
          <p:nvPr/>
        </p:nvSpPr>
        <p:spPr>
          <a:xfrm>
            <a:off x="7236797" y="6519810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224538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0136" y="287852"/>
            <a:ext cx="11581864" cy="1325563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第五關：   </a:t>
            </a:r>
            <a:r>
              <a:rPr lang="zh-TW" altLang="en-US" sz="6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閱讀</a:t>
            </a:r>
            <a:r>
              <a:rPr lang="zh-TW" altLang="en-US" sz="6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測驗</a:t>
            </a:r>
            <a:r>
              <a:rPr lang="en-US" altLang="zh-TW" sz="27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7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敘述正確寫 </a:t>
            </a:r>
            <a:r>
              <a:rPr lang="en-US" altLang="zh-TW" sz="27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 </a:t>
            </a:r>
            <a:r>
              <a:rPr lang="zh-TW" altLang="en-US" sz="27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錯誤寫 </a:t>
            </a:r>
            <a:r>
              <a:rPr lang="en-US" altLang="zh-TW" sz="27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 )</a:t>
            </a:r>
            <a:endParaRPr lang="zh-TW" altLang="en-US" sz="2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9739" y="6342794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200248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9674" y="2812111"/>
            <a:ext cx="10515600" cy="1325563"/>
          </a:xfrm>
        </p:spPr>
        <p:txBody>
          <a:bodyPr>
            <a:noAutofit/>
          </a:bodyPr>
          <a:lstStyle/>
          <a:p>
            <a: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  <a:t>Cindy: Hey, Kevin. The red jacket looks good. Is this your jacket?</a:t>
            </a:r>
            <a:b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</a:br>
            <a: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  <a:t>Kevin: No, it’s not. It’s Andy’s jacket.</a:t>
            </a:r>
            <a:b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</a:br>
            <a: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  <a:t>Cindy: How about the blue cap? It looks good, too. </a:t>
            </a:r>
            <a:b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</a:br>
            <a: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  <a:t>Kevin: It’s not my cap. It’s not Andy’s cap, either.</a:t>
            </a:r>
            <a:b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</a:br>
            <a: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  <a:t>Cindy: Whose cap is it?</a:t>
            </a:r>
            <a:b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</a:br>
            <a: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  <a:t>Kevin: It’s your cap. Happy birthday, Cindy.</a:t>
            </a:r>
            <a:b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</a:br>
            <a: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  <a:t>Cindy: Thank you! I like it very much</a:t>
            </a:r>
            <a:r>
              <a:rPr lang="en-US" altLang="zh-TW" sz="3200" dirty="0" smtClean="0">
                <a:latin typeface="+mn-lt"/>
                <a:ea typeface="華康雅風體W3" panose="03000309000000000000" pitchFamily="65" charset="-120"/>
                <a:cs typeface="+mn-cs"/>
              </a:rPr>
              <a:t>.</a:t>
            </a:r>
            <a:br>
              <a:rPr lang="en-US" altLang="zh-TW" sz="3200" dirty="0" smtClean="0">
                <a:latin typeface="+mn-lt"/>
                <a:ea typeface="華康雅風體W3" panose="03000309000000000000" pitchFamily="65" charset="-120"/>
                <a:cs typeface="+mn-cs"/>
              </a:rPr>
            </a:br>
            <a: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  <a:t/>
            </a:r>
            <a:b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</a:br>
            <a: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  <a:t/>
            </a:r>
            <a:b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</a:br>
            <a: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  <a:t>(  </a:t>
            </a:r>
            <a:r>
              <a:rPr lang="zh-TW" altLang="en-US" sz="3200" dirty="0" smtClean="0">
                <a:latin typeface="+mn-lt"/>
                <a:ea typeface="華康雅風體W3" panose="03000309000000000000" pitchFamily="65" charset="-120"/>
                <a:cs typeface="+mn-cs"/>
              </a:rPr>
              <a:t>  </a:t>
            </a:r>
            <a:r>
              <a:rPr lang="en-US" altLang="zh-TW" sz="3200" dirty="0" smtClean="0">
                <a:latin typeface="+mn-lt"/>
                <a:ea typeface="華康雅風體W3" panose="03000309000000000000" pitchFamily="65" charset="-120"/>
                <a:cs typeface="+mn-cs"/>
              </a:rPr>
              <a:t> </a:t>
            </a:r>
            <a: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  <a:t>) 1. Andy’s red jacket looks good </a:t>
            </a:r>
            <a:r>
              <a:rPr lang="en-US" altLang="zh-TW" sz="3200" dirty="0" smtClean="0">
                <a:latin typeface="+mn-lt"/>
                <a:ea typeface="華康雅風體W3" panose="03000309000000000000" pitchFamily="65" charset="-120"/>
                <a:cs typeface="+mn-cs"/>
              </a:rPr>
              <a:t>.</a:t>
            </a:r>
            <a:br>
              <a:rPr lang="en-US" altLang="zh-TW" sz="3200" dirty="0" smtClean="0">
                <a:latin typeface="+mn-lt"/>
                <a:ea typeface="華康雅風體W3" panose="03000309000000000000" pitchFamily="65" charset="-120"/>
                <a:cs typeface="+mn-cs"/>
              </a:rPr>
            </a:br>
            <a: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  <a:t/>
            </a:r>
            <a:b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</a:br>
            <a: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  <a:t>(  </a:t>
            </a:r>
            <a:r>
              <a:rPr lang="zh-TW" altLang="en-US" sz="3200" dirty="0" smtClean="0">
                <a:latin typeface="+mn-lt"/>
                <a:ea typeface="華康雅風體W3" panose="03000309000000000000" pitchFamily="65" charset="-120"/>
                <a:cs typeface="+mn-cs"/>
              </a:rPr>
              <a:t>  </a:t>
            </a:r>
            <a:r>
              <a:rPr lang="en-US" altLang="zh-TW" sz="3200" dirty="0" smtClean="0">
                <a:latin typeface="+mn-lt"/>
                <a:ea typeface="華康雅風體W3" panose="03000309000000000000" pitchFamily="65" charset="-120"/>
                <a:cs typeface="+mn-cs"/>
              </a:rPr>
              <a:t> </a:t>
            </a:r>
            <a: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  <a:t>) 2. The blue cap is Cindy’s birthday </a:t>
            </a:r>
            <a:r>
              <a:rPr lang="en-US" altLang="zh-TW" sz="3200" dirty="0" smtClean="0">
                <a:latin typeface="+mn-lt"/>
                <a:ea typeface="華康雅風體W3" panose="03000309000000000000" pitchFamily="65" charset="-120"/>
                <a:cs typeface="+mn-cs"/>
              </a:rPr>
              <a:t>present</a:t>
            </a:r>
            <a: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  <a:t>.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禮物</a:t>
            </a:r>
            <a: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  <a:t>)</a:t>
            </a:r>
            <a:br>
              <a:rPr lang="en-US" altLang="zh-TW" sz="3200" dirty="0">
                <a:latin typeface="+mn-lt"/>
                <a:ea typeface="華康雅風體W3" panose="03000309000000000000" pitchFamily="65" charset="-120"/>
                <a:cs typeface="+mn-cs"/>
              </a:rPr>
            </a:br>
            <a:endParaRPr lang="zh-TW" altLang="en-US" sz="3200" dirty="0">
              <a:latin typeface="+mn-lt"/>
              <a:ea typeface="華康雅風體W3" panose="03000309000000000000" pitchFamily="65" charset="-120"/>
              <a:cs typeface="+mn-cs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273" y="2221337"/>
            <a:ext cx="2140002" cy="4351338"/>
          </a:xfrm>
        </p:spPr>
      </p:pic>
      <p:sp>
        <p:nvSpPr>
          <p:cNvPr id="5" name="矩形 4"/>
          <p:cNvSpPr/>
          <p:nvPr/>
        </p:nvSpPr>
        <p:spPr>
          <a:xfrm>
            <a:off x="7197671" y="6572675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301343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放鬆一下</a:t>
            </a:r>
            <a:endParaRPr lang="zh-TW" altLang="en-US" sz="60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236797" y="648446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93424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331" y="560232"/>
            <a:ext cx="9540669" cy="5962918"/>
          </a:xfrm>
        </p:spPr>
      </p:pic>
      <p:sp>
        <p:nvSpPr>
          <p:cNvPr id="7" name="文字方塊 6"/>
          <p:cNvSpPr txBox="1"/>
          <p:nvPr/>
        </p:nvSpPr>
        <p:spPr>
          <a:xfrm>
            <a:off x="7096259" y="6523150"/>
            <a:ext cx="7753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/>
              <a:t>圖片引用自網路公開下載圖片，僅作為公益教學用，不為營利販售用途</a:t>
            </a:r>
            <a:endParaRPr lang="zh-TW" altLang="en-US" sz="1200" dirty="0"/>
          </a:p>
        </p:txBody>
      </p:sp>
      <p:sp>
        <p:nvSpPr>
          <p:cNvPr id="8" name="矩形 7"/>
          <p:cNvSpPr/>
          <p:nvPr/>
        </p:nvSpPr>
        <p:spPr>
          <a:xfrm>
            <a:off x="781712" y="2517915"/>
            <a:ext cx="5526322" cy="179682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zh-TW" altLang="en-US" sz="54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哈囉</a:t>
            </a:r>
            <a:r>
              <a:rPr lang="en-US" altLang="zh-TW" sz="54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lang="zh-TW" altLang="en-US" sz="54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庭</a:t>
            </a:r>
            <a:r>
              <a:rPr lang="zh-TW" altLang="en-US" sz="54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源</a:t>
            </a:r>
            <a:r>
              <a:rPr lang="en-US" altLang="zh-TW" sz="54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~~</a:t>
            </a:r>
            <a:endParaRPr lang="zh-TW" altLang="en-US" sz="5400" b="1" dirty="0">
              <a:ln w="1270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326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01"/>
            <a:ext cx="12192000" cy="6881601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54910" y="1653013"/>
            <a:ext cx="3321676" cy="2275044"/>
          </a:xfrm>
        </p:spPr>
        <p:txBody>
          <a:bodyPr/>
          <a:lstStyle/>
          <a:p>
            <a:r>
              <a:rPr lang="en-US" altLang="zh-TW" dirty="0" smtClean="0">
                <a:hlinkClick r:id="rId3"/>
              </a:rPr>
              <a:t>1.Toy</a:t>
            </a:r>
            <a:r>
              <a:rPr lang="zh-TW" altLang="en-US" dirty="0" smtClean="0">
                <a:hlinkClick r:id="rId3"/>
              </a:rPr>
              <a:t> </a:t>
            </a:r>
            <a:r>
              <a:rPr lang="en-US" altLang="zh-TW" dirty="0" smtClean="0">
                <a:hlinkClick r:id="rId3"/>
              </a:rPr>
              <a:t>story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>
                <a:hlinkClick r:id="rId4"/>
              </a:rPr>
              <a:t>2.PPAP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7236797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422474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944674"/>
            <a:ext cx="10515600" cy="1325563"/>
          </a:xfrm>
        </p:spPr>
        <p:txBody>
          <a:bodyPr>
            <a:noAutofit/>
          </a:bodyPr>
          <a:lstStyle/>
          <a:p>
            <a:r>
              <a:rPr lang="zh-TW" altLang="en-US" sz="6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下次見面時間是</a:t>
            </a:r>
            <a:r>
              <a:rPr lang="zh-TW" altLang="en-US" sz="6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6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10/13</a:t>
            </a:r>
            <a:r>
              <a:rPr lang="en-US" altLang="zh-TW" sz="6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6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期待再次見到你喲</a:t>
            </a:r>
            <a:r>
              <a:rPr lang="en-US" altLang="zh-TW" sz="6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~~</a:t>
            </a:r>
            <a:endParaRPr lang="zh-TW" altLang="en-US" sz="6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241701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78295" y="331304"/>
            <a:ext cx="6096000" cy="1177580"/>
          </a:xfrm>
        </p:spPr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今日課程內容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657599" y="6265725"/>
            <a:ext cx="5115339" cy="320605"/>
          </a:xfrm>
        </p:spPr>
        <p:txBody>
          <a:bodyPr/>
          <a:lstStyle/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822712" y="2117589"/>
            <a:ext cx="759349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自我介紹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---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讓我們彼此認識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上課小約定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---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要一起遵守喔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(3)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小小關卡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---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讓老師了解你的學習情況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***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4:50~5:00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是下課時間***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9270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594113" cy="1728718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關於</a:t>
            </a: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</a:p>
        </p:txBody>
      </p:sp>
      <p:sp>
        <p:nvSpPr>
          <p:cNvPr id="5" name="矩形 4"/>
          <p:cNvSpPr/>
          <p:nvPr/>
        </p:nvSpPr>
        <p:spPr>
          <a:xfrm>
            <a:off x="3618398" y="6219232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958798" y="1802347"/>
            <a:ext cx="608026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姓名：蔡欣妤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你可以叫我老師或是姐姐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^-^)</a:t>
            </a:r>
          </a:p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目前就讀：東海大學**系五年級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我的家鄉：**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我最愛的運動：籃球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我最愛的卡通：玩具總動員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我最愛的科目：社會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我最討厭的科目：數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63" y="1779106"/>
            <a:ext cx="3058768" cy="407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猜猜看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1350135" y="2197481"/>
            <a:ext cx="925991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我讀的是什麼系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一般大學都念到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年級，為什麼我讀到五年級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(3)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我的家鄉在哪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7" y="1690688"/>
            <a:ext cx="2010280" cy="134018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502488" y="6272316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046" y="3107531"/>
            <a:ext cx="1328725" cy="171933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873" y="5030870"/>
            <a:ext cx="2531634" cy="156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02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關於你</a:t>
            </a:r>
          </a:p>
        </p:txBody>
      </p:sp>
      <p:sp>
        <p:nvSpPr>
          <p:cNvPr id="5" name="矩形 4"/>
          <p:cNvSpPr/>
          <p:nvPr/>
        </p:nvSpPr>
        <p:spPr>
          <a:xfrm>
            <a:off x="1000259" y="1690688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姓名：</a:t>
            </a:r>
            <a:endParaRPr lang="en-US" altLang="zh-TW" sz="32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endParaRPr lang="en-US" altLang="zh-TW" sz="32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endParaRPr lang="en-US" altLang="zh-TW" sz="32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可以怎麼稱呼你：</a:t>
            </a:r>
            <a:endParaRPr lang="en-US" altLang="zh-TW" sz="32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endParaRPr lang="en-US" altLang="zh-TW" sz="32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endParaRPr lang="en-US" altLang="zh-TW" sz="32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目前</a:t>
            </a: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就讀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32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endParaRPr lang="en-US" altLang="zh-TW" sz="32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endParaRPr lang="en-US" altLang="zh-TW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家鄉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791200" y="1690688"/>
            <a:ext cx="3657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你最愛</a:t>
            </a: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的運動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32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endParaRPr lang="en-US" altLang="zh-TW" sz="32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endParaRPr lang="en-US" altLang="zh-TW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你最愛</a:t>
            </a: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的卡通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32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endParaRPr lang="en-US" altLang="zh-TW" sz="32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endParaRPr lang="en-US" altLang="zh-TW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你最愛</a:t>
            </a: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的科目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32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endParaRPr lang="en-US" altLang="zh-TW" sz="32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endParaRPr lang="en-US" altLang="zh-TW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你最</a:t>
            </a: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討厭的科目：</a:t>
            </a:r>
          </a:p>
        </p:txBody>
      </p:sp>
      <p:sp>
        <p:nvSpPr>
          <p:cNvPr id="8" name="矩形 7"/>
          <p:cNvSpPr/>
          <p:nvPr/>
        </p:nvSpPr>
        <p:spPr>
          <a:xfrm>
            <a:off x="6817697" y="365125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341856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07355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上課小約定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954645" y="1318022"/>
            <a:ext cx="1076673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上課時不分心、不飲食、不睡覺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可以喝白開水喔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~)</a:t>
            </a:r>
          </a:p>
          <a:p>
            <a:pPr>
              <a:lnSpc>
                <a:spcPct val="150000"/>
              </a:lnSpc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有禮貌、互相尊重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在上課時間請不要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擅自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離開位子，要離開位子前請先取得我跟帶班老師的同意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有任何狀況都可以馬上提出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帶著快樂的心一起學習吧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簽名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以示負責  大學伴：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__________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小學伴：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__________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391908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95705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5060324" cy="1051550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zh-TW" altLang="en-US" sz="5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</a:t>
            </a: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卡要開始</a:t>
            </a:r>
            <a:r>
              <a:rPr lang="zh-TW" altLang="en-US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囉</a:t>
            </a:r>
            <a:r>
              <a:rPr lang="en-US" altLang="zh-TW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503831" y="4957224"/>
            <a:ext cx="3670478" cy="92333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加油加油</a:t>
            </a:r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~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5496" y="648446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391959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8697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第一關：看圖選出正確句子</a:t>
            </a:r>
          </a:p>
        </p:txBody>
      </p:sp>
      <p:sp>
        <p:nvSpPr>
          <p:cNvPr id="5" name="矩形 4"/>
          <p:cNvSpPr/>
          <p:nvPr/>
        </p:nvSpPr>
        <p:spPr>
          <a:xfrm>
            <a:off x="115345" y="6445825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50540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TM03457452[[fn=神仙]]</Template>
  <TotalTime>185</TotalTime>
  <Words>792</Words>
  <Application>Microsoft Office PowerPoint</Application>
  <PresentationFormat>寬螢幕</PresentationFormat>
  <Paragraphs>110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21</vt:i4>
      </vt:variant>
    </vt:vector>
  </HeadingPairs>
  <TitlesOfParts>
    <vt:vector size="32" baseType="lpstr">
      <vt:lpstr>華康雅風體W3</vt:lpstr>
      <vt:lpstr>微軟正黑體</vt:lpstr>
      <vt:lpstr>新細明體</vt:lpstr>
      <vt:lpstr>Arial</vt:lpstr>
      <vt:lpstr>Calibri</vt:lpstr>
      <vt:lpstr>Calibri Light</vt:lpstr>
      <vt:lpstr>Microsoft Himalaya</vt:lpstr>
      <vt:lpstr>Wingdings</vt:lpstr>
      <vt:lpstr>Wingdings 3</vt:lpstr>
      <vt:lpstr>Office 佈景主題</vt:lpstr>
      <vt:lpstr>自訂設計</vt:lpstr>
      <vt:lpstr>PowerPoint 簡報</vt:lpstr>
      <vt:lpstr>PowerPoint 簡報</vt:lpstr>
      <vt:lpstr>今日課程內容</vt:lpstr>
      <vt:lpstr>關於我</vt:lpstr>
      <vt:lpstr>猜猜看</vt:lpstr>
      <vt:lpstr>關於你</vt:lpstr>
      <vt:lpstr>上課小約定</vt:lpstr>
      <vt:lpstr>關卡要開始囉~</vt:lpstr>
      <vt:lpstr>第一關：看圖選出正確句子</vt:lpstr>
      <vt:lpstr>1.(  　 )    (A) I want some milk. (B) We want some juice and a hot dog.  (C) We want some tea and cookies. </vt:lpstr>
      <vt:lpstr>第二關：圈出正確的答案</vt:lpstr>
      <vt:lpstr>1. A: Judy, ( where / how / what ) are you doing? B: I’m shopping.   2. A: What is your father doing? B: ( He’s / She is / He can ) cooking.   3. A: What is your mother doing? B: She’s ( shop / shopping / can shop ). </vt:lpstr>
      <vt:lpstr>第三關：文法選擇</vt:lpstr>
      <vt:lpstr> 1.(　      )   Andy ＿＿＿＿ at school. (A) is　(B) are　(C) am  2.(          )   Is this ____ vest? (1) him (2) you (3) her  3.(          )   A: I don’t like Tom. He is too naughty. B: I don’t like him, ______. (1) either (2) too (3) so   4.(　     )   A: What is Darbie ＿＿＿＿? B: He’s ＿＿＿＿. (A) do, cooking　 (B) doing, cooking  (C) doing, cook  </vt:lpstr>
      <vt:lpstr>第四關：重             組句子</vt:lpstr>
      <vt:lpstr>PowerPoint 簡報</vt:lpstr>
      <vt:lpstr>第五關：        閱讀測驗(敘述正確寫 T 錯誤寫 F )</vt:lpstr>
      <vt:lpstr>Cindy: Hey, Kevin. The red jacket looks good. Is this your jacket? Kevin: No, it’s not. It’s Andy’s jacket. Cindy: How about the blue cap? It looks good, too.  Kevin: It’s not my cap. It’s not Andy’s cap, either. Cindy: Whose cap is it? Kevin: It’s your cap. Happy birthday, Cindy. Cindy: Thank you! I like it very much.   (     ) 1. Andy’s red jacket looks good .  (     ) 2. The blue cap is Cindy’s birthday present.(禮物) </vt:lpstr>
      <vt:lpstr>放鬆一下</vt:lpstr>
      <vt:lpstr>1.Toy story  2.PPAP</vt:lpstr>
      <vt:lpstr>下次見面時間是：10/13 期待再次見到你喲~~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27</cp:revision>
  <dcterms:created xsi:type="dcterms:W3CDTF">2016-09-29T16:34:50Z</dcterms:created>
  <dcterms:modified xsi:type="dcterms:W3CDTF">2016-10-06T07:22:47Z</dcterms:modified>
</cp:coreProperties>
</file>