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media/image10.jpg" ContentType="image/png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9" r:id="rId4"/>
    <p:sldId id="257" r:id="rId5"/>
    <p:sldId id="260" r:id="rId6"/>
    <p:sldId id="262" r:id="rId7"/>
    <p:sldId id="261" r:id="rId8"/>
    <p:sldId id="263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5" r:id="rId17"/>
    <p:sldId id="276" r:id="rId18"/>
    <p:sldId id="277" r:id="rId19"/>
    <p:sldId id="272" r:id="rId20"/>
    <p:sldId id="273" r:id="rId21"/>
    <p:sldId id="274" r:id="rId22"/>
    <p:sldId id="264" r:id="rId23"/>
  </p:sldIdLst>
  <p:sldSz cx="12192000" cy="6858000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660066"/>
    <a:srgbClr val="008000"/>
    <a:srgbClr val="00CC00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821B16-0CBB-4C33-9C56-B9E498D9677C}" type="datetimeFigureOut">
              <a:rPr lang="zh-TW" altLang="en-US" smtClean="0"/>
              <a:t>2016/11/17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9EFBE2-85F0-4AE0-8778-5171C1D0464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3829378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821B16-0CBB-4C33-9C56-B9E498D9677C}" type="datetimeFigureOut">
              <a:rPr lang="zh-TW" altLang="en-US" smtClean="0"/>
              <a:t>2016/11/17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9EFBE2-85F0-4AE0-8778-5171C1D0464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9156095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821B16-0CBB-4C33-9C56-B9E498D9677C}" type="datetimeFigureOut">
              <a:rPr lang="zh-TW" altLang="en-US" smtClean="0"/>
              <a:t>2016/11/17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9EFBE2-85F0-4AE0-8778-5171C1D0464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6972556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821B16-0CBB-4C33-9C56-B9E498D9677C}" type="datetimeFigureOut">
              <a:rPr lang="zh-TW" altLang="en-US" smtClean="0"/>
              <a:t>2016/11/17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9EFBE2-85F0-4AE0-8778-5171C1D0464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1757288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821B16-0CBB-4C33-9C56-B9E498D9677C}" type="datetimeFigureOut">
              <a:rPr lang="zh-TW" altLang="en-US" smtClean="0"/>
              <a:t>2016/11/17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9EFBE2-85F0-4AE0-8778-5171C1D0464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1301329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821B16-0CBB-4C33-9C56-B9E498D9677C}" type="datetimeFigureOut">
              <a:rPr lang="zh-TW" altLang="en-US" smtClean="0"/>
              <a:t>2016/11/17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9EFBE2-85F0-4AE0-8778-5171C1D0464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6524339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821B16-0CBB-4C33-9C56-B9E498D9677C}" type="datetimeFigureOut">
              <a:rPr lang="zh-TW" altLang="en-US" smtClean="0"/>
              <a:t>2016/11/17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9EFBE2-85F0-4AE0-8778-5171C1D0464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6480222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821B16-0CBB-4C33-9C56-B9E498D9677C}" type="datetimeFigureOut">
              <a:rPr lang="zh-TW" altLang="en-US" smtClean="0"/>
              <a:t>2016/11/17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9EFBE2-85F0-4AE0-8778-5171C1D0464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0593092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821B16-0CBB-4C33-9C56-B9E498D9677C}" type="datetimeFigureOut">
              <a:rPr lang="zh-TW" altLang="en-US" smtClean="0"/>
              <a:t>2016/11/17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9EFBE2-85F0-4AE0-8778-5171C1D0464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5232269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821B16-0CBB-4C33-9C56-B9E498D9677C}" type="datetimeFigureOut">
              <a:rPr lang="zh-TW" altLang="en-US" smtClean="0"/>
              <a:t>2016/11/17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9EFBE2-85F0-4AE0-8778-5171C1D0464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6804579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821B16-0CBB-4C33-9C56-B9E498D9677C}" type="datetimeFigureOut">
              <a:rPr lang="zh-TW" altLang="en-US" smtClean="0"/>
              <a:t>2016/11/17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9EFBE2-85F0-4AE0-8778-5171C1D0464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1869875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821B16-0CBB-4C33-9C56-B9E498D9677C}" type="datetimeFigureOut">
              <a:rPr lang="zh-TW" altLang="en-US" smtClean="0"/>
              <a:t>2016/11/17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9EFBE2-85F0-4AE0-8778-5171C1D0464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9567756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0158" y="0"/>
            <a:ext cx="10293434" cy="6858000"/>
          </a:xfrm>
          <a:prstGeom prst="rect">
            <a:avLst/>
          </a:prstGeom>
        </p:spPr>
      </p:pic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248992" y="321972"/>
            <a:ext cx="2352541" cy="522064"/>
          </a:xfrm>
        </p:spPr>
        <p:txBody>
          <a:bodyPr>
            <a:normAutofit/>
          </a:bodyPr>
          <a:lstStyle/>
          <a:p>
            <a:r>
              <a:rPr lang="en-US" altLang="zh-TW" sz="28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2016/11/17</a:t>
            </a:r>
            <a:endParaRPr lang="zh-TW" altLang="en-US" sz="28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487250" y="1685109"/>
            <a:ext cx="1876023" cy="660869"/>
          </a:xfrm>
        </p:spPr>
        <p:txBody>
          <a:bodyPr>
            <a:normAutofit lnSpcReduction="10000"/>
          </a:bodyPr>
          <a:lstStyle/>
          <a:p>
            <a:r>
              <a:rPr lang="en-US" altLang="zh-TW" sz="4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week7</a:t>
            </a:r>
            <a:endParaRPr lang="zh-TW" altLang="en-US" sz="4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8967988" y="673229"/>
            <a:ext cx="3468710" cy="11069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90000"/>
              </a:lnSpc>
              <a:spcBef>
                <a:spcPts val="1000"/>
              </a:spcBef>
            </a:pPr>
            <a:r>
              <a:rPr lang="zh-TW" altLang="en-US" sz="3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教學者：蔡欣妤</a:t>
            </a:r>
          </a:p>
          <a:p>
            <a:pPr lvl="0" algn="ctr">
              <a:lnSpc>
                <a:spcPct val="90000"/>
              </a:lnSpc>
              <a:spcBef>
                <a:spcPts val="1000"/>
              </a:spcBef>
            </a:pPr>
            <a:r>
              <a:rPr lang="zh-TW" altLang="en-US" sz="3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學習者</a:t>
            </a:r>
            <a:r>
              <a:rPr lang="zh-TW" altLang="en-US" sz="32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：康庭</a:t>
            </a:r>
            <a:r>
              <a:rPr lang="zh-TW" altLang="en-US" sz="3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源</a:t>
            </a:r>
          </a:p>
        </p:txBody>
      </p:sp>
      <p:pic>
        <p:nvPicPr>
          <p:cNvPr id="7" name="圖片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097" y="5517621"/>
            <a:ext cx="1135275" cy="1147195"/>
          </a:xfrm>
          <a:prstGeom prst="rect">
            <a:avLst/>
          </a:prstGeom>
        </p:spPr>
      </p:pic>
      <p:sp>
        <p:nvSpPr>
          <p:cNvPr id="8" name="矩形 7"/>
          <p:cNvSpPr/>
          <p:nvPr/>
        </p:nvSpPr>
        <p:spPr>
          <a:xfrm>
            <a:off x="7236797" y="6581001"/>
            <a:ext cx="4955203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12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</a:rPr>
              <a:t>圖片引用自網路公開下載圖片，僅作為公益教學用，不為營利販售用途</a:t>
            </a:r>
          </a:p>
        </p:txBody>
      </p:sp>
    </p:spTree>
    <p:extLst>
      <p:ext uri="{BB962C8B-B14F-4D97-AF65-F5344CB8AC3E}">
        <p14:creationId xmlns:p14="http://schemas.microsoft.com/office/powerpoint/2010/main" val="19262190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06117" y="3766013"/>
            <a:ext cx="2343955" cy="2953383"/>
          </a:xfrm>
          <a:prstGeom prst="rect">
            <a:avLst/>
          </a:prstGeom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58651" y="300729"/>
            <a:ext cx="10515600" cy="1325563"/>
          </a:xfrm>
        </p:spPr>
        <p:txBody>
          <a:bodyPr/>
          <a:lstStyle/>
          <a:p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情緒單字擴充包</a:t>
            </a:r>
            <a:r>
              <a:rPr lang="en-US" altLang="zh-TW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-Fear </a:t>
            </a: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驚驚</a:t>
            </a:r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1170" y="963511"/>
            <a:ext cx="3871575" cy="291506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文字方塊 6"/>
          <p:cNvSpPr txBox="1"/>
          <p:nvPr/>
        </p:nvSpPr>
        <p:spPr>
          <a:xfrm>
            <a:off x="387440" y="2294592"/>
            <a:ext cx="8473225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TW" sz="28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terror </a:t>
            </a:r>
            <a:r>
              <a:rPr lang="zh-TW" altLang="en-US" sz="28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恐懼</a:t>
            </a:r>
            <a:endParaRPr lang="en-US" altLang="zh-TW" sz="28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altLang="zh-TW" sz="28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altLang="zh-TW" sz="28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zh-TW" altLang="en-US" sz="28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TW" sz="28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have butterflies in the stomach </a:t>
            </a:r>
          </a:p>
          <a:p>
            <a:r>
              <a:rPr lang="zh-TW" altLang="en-US" sz="28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   感覺緊張、不安</a:t>
            </a:r>
            <a:endParaRPr lang="zh-TW" altLang="en-US" sz="28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7400492" y="6542582"/>
            <a:ext cx="4955203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zh-TW" altLang="en-US" sz="120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圖片引用自網路公開下載圖片，僅作為公益教學用，不為營利販售用途</a:t>
            </a:r>
          </a:p>
        </p:txBody>
      </p:sp>
    </p:spTree>
    <p:extLst>
      <p:ext uri="{BB962C8B-B14F-4D97-AF65-F5344CB8AC3E}">
        <p14:creationId xmlns:p14="http://schemas.microsoft.com/office/powerpoint/2010/main" val="16105945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402" y="3633420"/>
            <a:ext cx="2667269" cy="3229488"/>
          </a:xfrm>
          <a:prstGeom prst="rect">
            <a:avLst/>
          </a:prstGeom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58651" y="300729"/>
            <a:ext cx="10515600" cy="1325563"/>
          </a:xfrm>
        </p:spPr>
        <p:txBody>
          <a:bodyPr/>
          <a:lstStyle/>
          <a:p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情緒單字擴充包</a:t>
            </a:r>
            <a:r>
              <a:rPr lang="en-US" altLang="zh-TW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-Anger </a:t>
            </a: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怒怒</a:t>
            </a:r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7" name="文字方塊 6"/>
          <p:cNvSpPr txBox="1"/>
          <p:nvPr/>
        </p:nvSpPr>
        <p:spPr>
          <a:xfrm>
            <a:off x="258651" y="1626292"/>
            <a:ext cx="8473225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TW" sz="28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displeasure </a:t>
            </a:r>
            <a:r>
              <a:rPr lang="zh-TW" altLang="en-US" sz="28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不愉快</a:t>
            </a:r>
            <a:endParaRPr lang="en-US" altLang="zh-TW" sz="28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altLang="zh-TW" sz="28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altLang="zh-TW" sz="28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zh-TW" altLang="en-US" sz="28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TW" sz="28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fury </a:t>
            </a:r>
            <a:r>
              <a:rPr lang="zh-TW" altLang="en-US" sz="28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憤怒</a:t>
            </a:r>
            <a:endParaRPr lang="en-US" altLang="zh-TW" sz="28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altLang="zh-TW" sz="28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altLang="zh-TW" sz="28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altLang="zh-TW" sz="28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TW" sz="28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fly off the handle </a:t>
            </a:r>
            <a:r>
              <a:rPr lang="zh-TW" altLang="en-US" sz="28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情緒失控</a:t>
            </a:r>
            <a:endParaRPr lang="zh-TW" altLang="en-US" sz="28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6" name="內容版面配置區 5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8259" y="384060"/>
            <a:ext cx="4315556" cy="32493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矩形 3"/>
          <p:cNvSpPr/>
          <p:nvPr/>
        </p:nvSpPr>
        <p:spPr>
          <a:xfrm>
            <a:off x="7121452" y="6581001"/>
            <a:ext cx="4955203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zh-TW" altLang="en-US" sz="120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圖片引用自網路公開下載圖片，僅作為公益教學用，不為營利販售用途</a:t>
            </a:r>
          </a:p>
        </p:txBody>
      </p:sp>
    </p:spTree>
    <p:extLst>
      <p:ext uri="{BB962C8B-B14F-4D97-AF65-F5344CB8AC3E}">
        <p14:creationId xmlns:p14="http://schemas.microsoft.com/office/powerpoint/2010/main" val="38677069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58651" y="300729"/>
            <a:ext cx="10515600" cy="1325563"/>
          </a:xfrm>
        </p:spPr>
        <p:txBody>
          <a:bodyPr/>
          <a:lstStyle/>
          <a:p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情緒單字擴充包</a:t>
            </a:r>
            <a:r>
              <a:rPr lang="en-US" altLang="zh-TW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-Disgust </a:t>
            </a: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厭厭</a:t>
            </a:r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7" name="文字方塊 6"/>
          <p:cNvSpPr txBox="1"/>
          <p:nvPr/>
        </p:nvSpPr>
        <p:spPr>
          <a:xfrm>
            <a:off x="258651" y="1626292"/>
            <a:ext cx="8473225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TW" sz="28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distrust </a:t>
            </a:r>
            <a:r>
              <a:rPr lang="zh-TW" altLang="en-US" sz="28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不信任</a:t>
            </a:r>
            <a:endParaRPr lang="en-US" altLang="zh-TW" sz="28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altLang="zh-TW" sz="28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altLang="zh-TW" sz="28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altLang="zh-TW" sz="28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TW" sz="28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hate </a:t>
            </a:r>
            <a:r>
              <a:rPr lang="zh-TW" altLang="en-US" sz="28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討厭</a:t>
            </a:r>
            <a:endParaRPr lang="en-US" altLang="zh-TW" sz="28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altLang="zh-TW" sz="28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altLang="zh-TW" sz="28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altLang="zh-TW" sz="28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TW" sz="28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feel sick to the stomach </a:t>
            </a:r>
            <a:r>
              <a:rPr lang="zh-TW" altLang="en-US" sz="28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覺得噁心</a:t>
            </a:r>
            <a:endParaRPr lang="zh-TW" altLang="en-US" sz="28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92323" y="619785"/>
            <a:ext cx="4289064" cy="322941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圖片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42204" y="3916800"/>
            <a:ext cx="2589302" cy="2686687"/>
          </a:xfrm>
          <a:prstGeom prst="rect">
            <a:avLst/>
          </a:prstGeom>
        </p:spPr>
      </p:pic>
      <p:sp>
        <p:nvSpPr>
          <p:cNvPr id="6" name="矩形 5"/>
          <p:cNvSpPr/>
          <p:nvPr/>
        </p:nvSpPr>
        <p:spPr>
          <a:xfrm>
            <a:off x="7236797" y="6581001"/>
            <a:ext cx="4955203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zh-TW" altLang="en-US" sz="120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圖片引用自網路公開下載圖片，僅作為公益教學用，不為營利販售用途</a:t>
            </a:r>
          </a:p>
        </p:txBody>
      </p:sp>
    </p:spTree>
    <p:extLst>
      <p:ext uri="{BB962C8B-B14F-4D97-AF65-F5344CB8AC3E}">
        <p14:creationId xmlns:p14="http://schemas.microsoft.com/office/powerpoint/2010/main" val="1853716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難受想哭</a:t>
            </a:r>
            <a:r>
              <a:rPr lang="en-US" altLang="zh-TW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-</a:t>
            </a: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藍瘦香菇</a:t>
            </a:r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7196" y="1690688"/>
            <a:ext cx="5017607" cy="5017607"/>
          </a:xfrm>
        </p:spPr>
      </p:pic>
      <p:sp>
        <p:nvSpPr>
          <p:cNvPr id="3" name="矩形 2"/>
          <p:cNvSpPr/>
          <p:nvPr/>
        </p:nvSpPr>
        <p:spPr>
          <a:xfrm>
            <a:off x="0" y="6431296"/>
            <a:ext cx="4955203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zh-TW" altLang="en-US" sz="120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圖片引用自網路公開下載圖片，僅作為公益教學用，不為營利販售用途</a:t>
            </a:r>
          </a:p>
        </p:txBody>
      </p:sp>
    </p:spTree>
    <p:extLst>
      <p:ext uri="{BB962C8B-B14F-4D97-AF65-F5344CB8AC3E}">
        <p14:creationId xmlns:p14="http://schemas.microsoft.com/office/powerpoint/2010/main" val="7035785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傷心難過有什麼其他說法嗎？</a:t>
            </a:r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77592" y="1878024"/>
            <a:ext cx="10515600" cy="4351338"/>
          </a:xfrm>
        </p:spPr>
        <p:txBody>
          <a:bodyPr/>
          <a:lstStyle/>
          <a:p>
            <a:r>
              <a:rPr lang="en-US" altLang="zh-TW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be/feel sad </a:t>
            </a: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很難過</a:t>
            </a:r>
            <a:endParaRPr lang="en-US" altLang="zh-TW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en-US" altLang="zh-TW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be in a bad mood </a:t>
            </a: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心情不好</a:t>
            </a:r>
            <a:endParaRPr lang="en-US" altLang="zh-TW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en-US" altLang="zh-TW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feel blue </a:t>
            </a: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情緒低落</a:t>
            </a:r>
            <a:endParaRPr lang="en-US" altLang="zh-TW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en-US" altLang="zh-TW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get a face like a wet weekend </a:t>
            </a: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臉像下了一週的雨</a:t>
            </a:r>
            <a:endParaRPr lang="en-US" altLang="zh-TW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en-US" altLang="zh-TW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feel like crying </a:t>
            </a: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難過到快哭了</a:t>
            </a:r>
            <a:endParaRPr lang="en-US" altLang="zh-TW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en-US" altLang="zh-TW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cry one’s heart out </a:t>
            </a: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哭得痛徹心扉</a:t>
            </a:r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6" name="圖片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2823" y="3953815"/>
            <a:ext cx="4918982" cy="28042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矩形 6"/>
          <p:cNvSpPr/>
          <p:nvPr/>
        </p:nvSpPr>
        <p:spPr>
          <a:xfrm>
            <a:off x="477592" y="6416698"/>
            <a:ext cx="4955203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zh-TW" altLang="en-US" sz="120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圖片引用自網路公開下載圖片，僅作為公益教學用，不為營利販售用途</a:t>
            </a:r>
          </a:p>
        </p:txBody>
      </p:sp>
    </p:spTree>
    <p:extLst>
      <p:ext uri="{BB962C8B-B14F-4D97-AF65-F5344CB8AC3E}">
        <p14:creationId xmlns:p14="http://schemas.microsoft.com/office/powerpoint/2010/main" val="22319261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生氣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憤怒</a:t>
            </a: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有什麼其他說法嗎？</a:t>
            </a:r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77592" y="1878024"/>
            <a:ext cx="10515600" cy="4351338"/>
          </a:xfrm>
        </p:spPr>
        <p:txBody>
          <a:bodyPr/>
          <a:lstStyle/>
          <a:p>
            <a:r>
              <a:rPr lang="en-US" altLang="zh-TW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hit the ceiling</a:t>
            </a: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 火冒三丈</a:t>
            </a:r>
            <a:endParaRPr lang="en-US" altLang="zh-TW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buNone/>
            </a:pP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   氣到火都冒到天花板了</a:t>
            </a:r>
            <a:endParaRPr lang="en-US" altLang="zh-TW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buNone/>
            </a:pPr>
            <a:endParaRPr lang="en-US" altLang="zh-TW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en-US" altLang="zh-TW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hot under the collar </a:t>
            </a:r>
          </a:p>
          <a:p>
            <a:pPr marL="0" indent="0">
              <a:buNone/>
            </a:pP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   氣到領子都開始冒煙了，表示非常生氣</a:t>
            </a:r>
            <a:endParaRPr lang="en-US" altLang="zh-TW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buNone/>
            </a:pPr>
            <a:endParaRPr lang="en-US" altLang="zh-TW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en-US" altLang="zh-TW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hopping mad</a:t>
            </a: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 氣得跳腳</a:t>
            </a:r>
            <a:endParaRPr lang="en-US" altLang="zh-TW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buNone/>
            </a:pP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   </a:t>
            </a:r>
            <a:r>
              <a:rPr lang="en-US" altLang="zh-TW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hop </a:t>
            </a: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是跳躍的意思，而 </a:t>
            </a:r>
            <a:r>
              <a:rPr lang="en-US" altLang="zh-TW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mad </a:t>
            </a: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有發怒的意思</a:t>
            </a:r>
            <a:endParaRPr lang="en-US" altLang="zh-TW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1901" y="1408454"/>
            <a:ext cx="4695690" cy="264523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矩形 4"/>
          <p:cNvSpPr/>
          <p:nvPr/>
        </p:nvSpPr>
        <p:spPr>
          <a:xfrm>
            <a:off x="7211901" y="6416698"/>
            <a:ext cx="4955203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zh-TW" altLang="en-US" sz="120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圖片引用自網路公開下載圖片，僅作為公益教學用，不為營利販售用途</a:t>
            </a:r>
          </a:p>
        </p:txBody>
      </p:sp>
    </p:spTree>
    <p:extLst>
      <p:ext uri="{BB962C8B-B14F-4D97-AF65-F5344CB8AC3E}">
        <p14:creationId xmlns:p14="http://schemas.microsoft.com/office/powerpoint/2010/main" val="22782967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圖片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77319"/>
          </a:xfrm>
          <a:prstGeom prst="rect">
            <a:avLst/>
          </a:prstGeom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023057" y="400208"/>
            <a:ext cx="2909552" cy="1325563"/>
          </a:xfrm>
        </p:spPr>
        <p:txBody>
          <a:bodyPr/>
          <a:lstStyle/>
          <a:p>
            <a:r>
              <a:rPr lang="zh-TW" altLang="en-US" dirty="0" smtClean="0"/>
              <a:t>句型練習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1353355" y="2240925"/>
            <a:ext cx="6683062" cy="4121240"/>
          </a:xfrm>
        </p:spPr>
        <p:txBody>
          <a:bodyPr>
            <a:normAutofit/>
          </a:bodyPr>
          <a:lstStyle/>
          <a:p>
            <a:r>
              <a:rPr lang="en-US" altLang="zh-TW" sz="5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I</a:t>
            </a:r>
            <a:r>
              <a:rPr lang="zh-TW" altLang="en-US" sz="5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en-US" altLang="zh-TW" sz="5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feel_____.</a:t>
            </a:r>
          </a:p>
          <a:p>
            <a:endParaRPr lang="en-US" altLang="zh-TW" sz="5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endParaRPr lang="en-US" altLang="zh-TW" sz="54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buNone/>
            </a:pPr>
            <a:r>
              <a:rPr lang="zh-TW" altLang="en-US" sz="5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我覺得</a:t>
            </a:r>
            <a:r>
              <a:rPr lang="en-US" altLang="zh-TW" sz="5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____</a:t>
            </a:r>
            <a:r>
              <a:rPr lang="zh-TW" altLang="en-US" sz="5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。</a:t>
            </a:r>
          </a:p>
        </p:txBody>
      </p:sp>
      <p:sp>
        <p:nvSpPr>
          <p:cNvPr id="6" name="矩形 5"/>
          <p:cNvSpPr/>
          <p:nvPr/>
        </p:nvSpPr>
        <p:spPr>
          <a:xfrm>
            <a:off x="192617" y="6600320"/>
            <a:ext cx="4955203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zh-TW" altLang="en-US" sz="120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圖片引用自網路公開下載圖片，僅作為公益教學用，不為營利販售用途</a:t>
            </a:r>
          </a:p>
        </p:txBody>
      </p:sp>
    </p:spTree>
    <p:extLst>
      <p:ext uri="{BB962C8B-B14F-4D97-AF65-F5344CB8AC3E}">
        <p14:creationId xmlns:p14="http://schemas.microsoft.com/office/powerpoint/2010/main" val="23990078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圖片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188516" y="4056118"/>
            <a:ext cx="3334265" cy="208293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圖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7377" y="3361386"/>
            <a:ext cx="4385675" cy="273975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段考複習</a:t>
            </a:r>
            <a:r>
              <a:rPr lang="en-US" altLang="zh-TW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-</a:t>
            </a: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第二課</a:t>
            </a:r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sz="3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W</a:t>
            </a:r>
            <a:r>
              <a:rPr lang="en-US" altLang="zh-TW" sz="32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here are you going?</a:t>
            </a:r>
          </a:p>
          <a:p>
            <a:pPr marL="0" indent="0">
              <a:buNone/>
            </a:pPr>
            <a:endParaRPr lang="en-US" altLang="zh-TW" sz="32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buNone/>
            </a:pPr>
            <a:endParaRPr lang="en-US" altLang="zh-TW" sz="32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en-US" altLang="zh-TW" sz="3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Where is the_______?</a:t>
            </a:r>
          </a:p>
          <a:p>
            <a:endParaRPr lang="en-US" altLang="zh-TW" sz="32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buNone/>
            </a:pPr>
            <a:endParaRPr lang="en-US" altLang="zh-TW" sz="32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sz="32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請用課本教的單字回答我</a:t>
            </a:r>
            <a:r>
              <a:rPr lang="en-US" altLang="zh-TW" sz="32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~</a:t>
            </a:r>
          </a:p>
          <a:p>
            <a:endParaRPr lang="en-US" altLang="zh-TW" sz="32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endParaRPr lang="en-US" altLang="zh-TW" sz="32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endParaRPr lang="zh-TW" altLang="en-US" dirty="0"/>
          </a:p>
        </p:txBody>
      </p:sp>
      <p:sp>
        <p:nvSpPr>
          <p:cNvPr id="6" name="矩形 5"/>
          <p:cNvSpPr/>
          <p:nvPr/>
        </p:nvSpPr>
        <p:spPr>
          <a:xfrm>
            <a:off x="6619176" y="6311900"/>
            <a:ext cx="4955203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zh-TW" altLang="en-US" sz="1200" dirty="0" smtClean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圖片引用自網路公開下載圖片，僅作為公益教學用，不為營利販售用途</a:t>
            </a:r>
            <a:endParaRPr lang="zh-TW" altLang="en-US" sz="1200" dirty="0">
              <a:solidFill>
                <a:prstClr val="black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5695808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複習段考</a:t>
            </a:r>
            <a:r>
              <a:rPr lang="en-US" altLang="zh-TW" dirty="0" smtClean="0"/>
              <a:t>-</a:t>
            </a:r>
            <a:r>
              <a:rPr lang="zh-TW" altLang="en-US" dirty="0" smtClean="0"/>
              <a:t>第三課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sz="3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W</a:t>
            </a:r>
            <a:r>
              <a:rPr lang="en-US" altLang="zh-TW" sz="32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hat do you see?</a:t>
            </a:r>
          </a:p>
          <a:p>
            <a:endParaRPr lang="en-US" altLang="zh-TW" sz="32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endParaRPr lang="en-US" altLang="zh-TW" sz="32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en-US" altLang="zh-TW" sz="3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H</a:t>
            </a:r>
            <a:r>
              <a:rPr lang="en-US" altLang="zh-TW" sz="32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ow many _______ are there?</a:t>
            </a:r>
          </a:p>
          <a:p>
            <a:endParaRPr lang="en-US" altLang="zh-TW" sz="32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endParaRPr lang="en-US" altLang="zh-TW" sz="32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sz="3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請用課本教的單字回答我</a:t>
            </a:r>
            <a:r>
              <a:rPr lang="en-US" altLang="zh-TW" sz="3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~</a:t>
            </a:r>
          </a:p>
          <a:p>
            <a:endParaRPr lang="zh-TW" altLang="en-US" dirty="0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6724" y="653647"/>
            <a:ext cx="5032375" cy="5032375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>
            <a:off x="7069936" y="6311900"/>
            <a:ext cx="4955203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zh-TW" altLang="en-US" sz="120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圖片引用自網路公開下載圖片，僅作為公益教學用，不為營利販售用途</a:t>
            </a:r>
            <a:endParaRPr lang="zh-TW" altLang="en-US" sz="1200" dirty="0">
              <a:solidFill>
                <a:prstClr val="black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0498413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2001" cy="6849951"/>
          </a:xfrm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314423" y="661338"/>
            <a:ext cx="8435662" cy="1325563"/>
          </a:xfrm>
        </p:spPr>
        <p:txBody>
          <a:bodyPr>
            <a:normAutofit fontScale="90000"/>
          </a:bodyPr>
          <a:lstStyle/>
          <a:p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好聽歌曲分享</a:t>
            </a:r>
            <a:r>
              <a:rPr lang="en-US" altLang="zh-TW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/>
            </a:r>
            <a:br>
              <a:rPr lang="en-US" altLang="zh-TW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                   </a:t>
            </a:r>
            <a:r>
              <a:rPr lang="en-US" altLang="zh-TW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-TFBOYS </a:t>
            </a: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青春修練手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冊</a:t>
            </a:r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7236797" y="6572952"/>
            <a:ext cx="4955203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zh-TW" altLang="en-US" sz="120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圖片引用自網路公開下載圖片，僅作為公益教學用，不為營利販售用途</a:t>
            </a:r>
          </a:p>
        </p:txBody>
      </p:sp>
    </p:spTree>
    <p:extLst>
      <p:ext uri="{BB962C8B-B14F-4D97-AF65-F5344CB8AC3E}">
        <p14:creationId xmlns:p14="http://schemas.microsoft.com/office/powerpoint/2010/main" val="3184165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內容版面配置區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8851" y="511935"/>
            <a:ext cx="8066328" cy="5698470"/>
          </a:xfrm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990933" y="622703"/>
            <a:ext cx="3218645" cy="1325563"/>
          </a:xfrm>
        </p:spPr>
        <p:txBody>
          <a:bodyPr>
            <a:normAutofit fontScale="90000"/>
          </a:bodyPr>
          <a:lstStyle/>
          <a:p>
            <a:r>
              <a:rPr lang="zh-TW" altLang="en-US" sz="6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分享時間</a:t>
            </a:r>
          </a:p>
        </p:txBody>
      </p:sp>
      <p:sp>
        <p:nvSpPr>
          <p:cNvPr id="7" name="文字方塊 6"/>
          <p:cNvSpPr txBox="1"/>
          <p:nvPr/>
        </p:nvSpPr>
        <p:spPr>
          <a:xfrm>
            <a:off x="3245668" y="5270037"/>
            <a:ext cx="664215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3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分享一下你這週的喜怒哀樂吧</a:t>
            </a:r>
            <a:r>
              <a:rPr lang="en-US" altLang="zh-TW" sz="3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~</a:t>
            </a:r>
            <a:endParaRPr lang="zh-TW" altLang="en-US" sz="36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1774715" y="6504441"/>
            <a:ext cx="4955203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zh-TW" altLang="en-US" sz="120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圖片引用自網路公開下載圖片，僅作為公益教學用，不為營利販售用途</a:t>
            </a:r>
          </a:p>
        </p:txBody>
      </p:sp>
    </p:spTree>
    <p:extLst>
      <p:ext uri="{BB962C8B-B14F-4D97-AF65-F5344CB8AC3E}">
        <p14:creationId xmlns:p14="http://schemas.microsoft.com/office/powerpoint/2010/main" val="13865750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8200" y="107547"/>
            <a:ext cx="10515600" cy="1325563"/>
          </a:xfrm>
        </p:spPr>
        <p:txBody>
          <a:bodyPr>
            <a:normAutofit/>
          </a:bodyPr>
          <a:lstStyle/>
          <a:p>
            <a:r>
              <a:rPr lang="zh-TW" altLang="en-US" sz="28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輕鬆一下</a:t>
            </a:r>
            <a:r>
              <a:rPr lang="en-US" altLang="zh-TW" sz="28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-</a:t>
            </a:r>
            <a:r>
              <a:rPr lang="zh-TW" altLang="en-US" sz="28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大家來找碴</a:t>
            </a:r>
            <a:r>
              <a:rPr lang="en-US" altLang="zh-TW" sz="28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1</a:t>
            </a:r>
            <a:endParaRPr lang="zh-TW" altLang="en-US" sz="28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5394" y="1146219"/>
            <a:ext cx="9824573" cy="5541059"/>
          </a:xfrm>
        </p:spPr>
      </p:pic>
      <p:sp>
        <p:nvSpPr>
          <p:cNvPr id="5" name="矩形 4"/>
          <p:cNvSpPr/>
          <p:nvPr/>
        </p:nvSpPr>
        <p:spPr>
          <a:xfrm>
            <a:off x="5962353" y="631828"/>
            <a:ext cx="4955203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zh-TW" altLang="en-US" sz="120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圖片引用自網路公開下載圖片，僅作為公益教學用，不為營利販售用途</a:t>
            </a:r>
          </a:p>
        </p:txBody>
      </p:sp>
    </p:spTree>
    <p:extLst>
      <p:ext uri="{BB962C8B-B14F-4D97-AF65-F5344CB8AC3E}">
        <p14:creationId xmlns:p14="http://schemas.microsoft.com/office/powerpoint/2010/main" val="41072168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8200" y="107547"/>
            <a:ext cx="10515600" cy="1325563"/>
          </a:xfrm>
        </p:spPr>
        <p:txBody>
          <a:bodyPr>
            <a:normAutofit/>
          </a:bodyPr>
          <a:lstStyle/>
          <a:p>
            <a:r>
              <a:rPr lang="zh-TW" altLang="en-US" sz="28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輕鬆一下</a:t>
            </a:r>
            <a:r>
              <a:rPr lang="en-US" altLang="zh-TW" sz="28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-</a:t>
            </a:r>
            <a:r>
              <a:rPr lang="zh-TW" altLang="en-US" sz="28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大家來找碴</a:t>
            </a:r>
            <a:r>
              <a:rPr lang="en-US" altLang="zh-TW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2</a:t>
            </a:r>
            <a:endParaRPr lang="zh-TW" altLang="en-US" sz="28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5" name="內容版面配置區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2822" y="1321576"/>
            <a:ext cx="9543915" cy="5361945"/>
          </a:xfrm>
        </p:spPr>
      </p:pic>
      <p:sp>
        <p:nvSpPr>
          <p:cNvPr id="6" name="矩形 5"/>
          <p:cNvSpPr/>
          <p:nvPr/>
        </p:nvSpPr>
        <p:spPr>
          <a:xfrm>
            <a:off x="6398597" y="631828"/>
            <a:ext cx="4955203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zh-TW" altLang="en-US" sz="120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圖片引用自網路公開下載圖片，僅作為公益教學用，不為營利販售用途</a:t>
            </a:r>
          </a:p>
        </p:txBody>
      </p:sp>
    </p:spTree>
    <p:extLst>
      <p:ext uri="{BB962C8B-B14F-4D97-AF65-F5344CB8AC3E}">
        <p14:creationId xmlns:p14="http://schemas.microsoft.com/office/powerpoint/2010/main" val="15400365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圖片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31415" y="156945"/>
            <a:ext cx="5040560" cy="1325563"/>
          </a:xfrm>
          <a:ln w="57150">
            <a:noFill/>
          </a:ln>
        </p:spPr>
        <p:txBody>
          <a:bodyPr>
            <a:noAutofit/>
          </a:bodyPr>
          <a:lstStyle/>
          <a:p>
            <a:r>
              <a:rPr lang="zh-TW" altLang="en-US" sz="3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下次見面是</a:t>
            </a:r>
            <a:r>
              <a:rPr lang="en-US" altLang="zh-TW" sz="3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…</a:t>
            </a:r>
            <a:r>
              <a:rPr lang="en-US" altLang="zh-TW" sz="3600" b="1" dirty="0" smtClean="0">
                <a:solidFill>
                  <a:srgbClr val="FFFF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11/24</a:t>
            </a:r>
            <a:r>
              <a:rPr lang="en-US" altLang="zh-TW" sz="3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/>
            </a:r>
            <a:br>
              <a:rPr lang="en-US" altLang="zh-TW" sz="3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r>
              <a:rPr lang="zh-TW" altLang="en-US" sz="3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期待看到你</a:t>
            </a:r>
            <a:r>
              <a:rPr lang="en-US" altLang="zh-TW" sz="3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~</a:t>
            </a:r>
            <a:endParaRPr lang="zh-TW" altLang="en-US" sz="36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6726409" y="6581001"/>
            <a:ext cx="4955203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zh-TW" altLang="en-US" sz="1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圖片引用自網路公開下載圖片，僅作為公益教學用，不為營利販售用途</a:t>
            </a:r>
          </a:p>
        </p:txBody>
      </p:sp>
      <p:sp>
        <p:nvSpPr>
          <p:cNvPr id="4" name="文字方塊 3"/>
          <p:cNvSpPr txBox="1"/>
          <p:nvPr/>
        </p:nvSpPr>
        <p:spPr>
          <a:xfrm>
            <a:off x="8217194" y="5675062"/>
            <a:ext cx="3464418" cy="646331"/>
          </a:xfrm>
          <a:prstGeom prst="rect">
            <a:avLst/>
          </a:prstGeom>
          <a:noFill/>
          <a:ln w="57150">
            <a:solidFill>
              <a:srgbClr val="FFFF00"/>
            </a:solidFill>
          </a:ln>
        </p:spPr>
        <p:txBody>
          <a:bodyPr wrap="square" rtlCol="0">
            <a:spAutoFit/>
          </a:bodyPr>
          <a:lstStyle/>
          <a:p>
            <a:r>
              <a:rPr lang="zh-TW" altLang="en-US" sz="36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段考加油喲</a:t>
            </a:r>
            <a:r>
              <a:rPr lang="en-US" altLang="zh-TW" sz="36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~~</a:t>
            </a:r>
            <a:endParaRPr lang="zh-TW" altLang="en-US" sz="36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40573749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今日課程內容</a:t>
            </a:r>
            <a:r>
              <a:rPr lang="en-US" altLang="zh-TW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-</a:t>
            </a:r>
            <a:r>
              <a:rPr lang="zh-TW" altLang="en-US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腦筋</a:t>
            </a:r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急轉彎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838200" y="1941536"/>
            <a:ext cx="5765711" cy="4640821"/>
          </a:xfrm>
        </p:spPr>
        <p:txBody>
          <a:bodyPr>
            <a:normAutofit/>
          </a:bodyPr>
          <a:lstStyle/>
          <a:p>
            <a:r>
              <a:rPr lang="en-US" altLang="zh-TW" sz="3200" b="1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en-US" altLang="zh-TW" b="1" dirty="0" smtClean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</a:t>
            </a:r>
            <a:r>
              <a:rPr lang="en-US" altLang="zh-TW" sz="3200" b="1" dirty="0" smtClean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r>
              <a:rPr lang="zh-TW" altLang="en-US" sz="3200" b="1" dirty="0" smtClean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上週的悲劇</a:t>
            </a:r>
            <a:endParaRPr lang="en-US" altLang="zh-TW" sz="3200" b="1" dirty="0" smtClean="0">
              <a:solidFill>
                <a:prstClr val="black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buNone/>
            </a:pPr>
            <a:r>
              <a:rPr lang="zh-TW" altLang="en-US" sz="3200" b="1" dirty="0" smtClean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  我們一起來補救吧</a:t>
            </a:r>
            <a:r>
              <a:rPr lang="en-US" altLang="zh-TW" sz="3200" b="1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~</a:t>
            </a:r>
            <a:endParaRPr lang="en-US" altLang="zh-TW" sz="3200" b="1" dirty="0" smtClean="0">
              <a:solidFill>
                <a:prstClr val="black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en-US" altLang="zh-TW" sz="3200" b="1" dirty="0" smtClean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(2)</a:t>
            </a:r>
            <a:r>
              <a:rPr lang="zh-TW" altLang="en-US" sz="3200" b="1" dirty="0" smtClean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段考複習</a:t>
            </a:r>
            <a:endParaRPr lang="en-US" altLang="zh-TW" sz="3200" b="1" dirty="0">
              <a:solidFill>
                <a:prstClr val="black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en-US" altLang="zh-TW" sz="3200" b="1" dirty="0" smtClean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(3)</a:t>
            </a:r>
            <a:r>
              <a:rPr lang="zh-TW" altLang="en-US" sz="3200" b="1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輕鬆</a:t>
            </a:r>
            <a:r>
              <a:rPr lang="zh-TW" altLang="en-US" sz="3200" b="1" dirty="0" smtClean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一下</a:t>
            </a:r>
            <a:endParaRPr lang="en-US" altLang="zh-TW" sz="3200" b="1" dirty="0" smtClean="0">
              <a:solidFill>
                <a:prstClr val="black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buNone/>
            </a:pPr>
            <a:endParaRPr lang="en-US" altLang="zh-TW" sz="3200" b="1" dirty="0" smtClean="0">
              <a:solidFill>
                <a:prstClr val="black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endParaRPr lang="en-US" altLang="zh-TW" sz="3200" b="1" dirty="0">
              <a:solidFill>
                <a:prstClr val="black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zh-TW" altLang="en-US" sz="3200" b="1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***</a:t>
            </a:r>
            <a:r>
              <a:rPr lang="en-US" altLang="zh-TW" sz="3200" b="1" dirty="0" smtClean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4:55~5:00</a:t>
            </a:r>
            <a:r>
              <a:rPr lang="zh-TW" altLang="en-US" sz="3200" b="1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是下課時間***</a:t>
            </a:r>
            <a:endParaRPr lang="en-US" altLang="zh-TW" sz="3200" b="1" dirty="0">
              <a:solidFill>
                <a:prstClr val="black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buNone/>
            </a:pPr>
            <a:endParaRPr lang="en-US" altLang="zh-TW" dirty="0" smtClean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zh-TW" altLang="en-US" sz="120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圖片引用自網路公開下載圖片，僅作為公益教學用，不為營利販售用途</a:t>
            </a:r>
          </a:p>
          <a:p>
            <a:endParaRPr lang="zh-TW" altLang="en-US" dirty="0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6154" y="2279561"/>
            <a:ext cx="6005846" cy="337828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2865230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3626" cy="6858000"/>
          </a:xfrm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zh-TW" altLang="en-US" dirty="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在上課之前</a:t>
            </a:r>
            <a:r>
              <a:rPr lang="en-US" altLang="zh-TW" dirty="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...</a:t>
            </a:r>
            <a:r>
              <a:rPr lang="zh-TW" altLang="en-US" dirty="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你看過腦筋急轉彎嗎？</a:t>
            </a:r>
            <a:endParaRPr lang="zh-TW" altLang="en-US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0" y="6420067"/>
            <a:ext cx="4955203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defRPr/>
            </a:pPr>
            <a:r>
              <a:rPr lang="zh-TW" altLang="en-US" sz="1200" kern="0" dirty="0">
                <a:solidFill>
                  <a:prstClr val="white"/>
                </a:solidFill>
              </a:rPr>
              <a:t>圖片引用自網路公開下載圖片，僅作為公益教學用，不為營利販售用途</a:t>
            </a:r>
          </a:p>
        </p:txBody>
      </p:sp>
    </p:spTree>
    <p:extLst>
      <p:ext uri="{BB962C8B-B14F-4D97-AF65-F5344CB8AC3E}">
        <p14:creationId xmlns:p14="http://schemas.microsoft.com/office/powerpoint/2010/main" val="37883315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47261"/>
            <a:ext cx="12192000" cy="6410739"/>
          </a:xfrm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0" y="159063"/>
            <a:ext cx="6451242" cy="1325563"/>
          </a:xfrm>
        </p:spPr>
        <p:txBody>
          <a:bodyPr/>
          <a:lstStyle/>
          <a:p>
            <a:r>
              <a:rPr lang="en-US" altLang="zh-TW" dirty="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《</a:t>
            </a:r>
            <a:r>
              <a:rPr lang="zh-TW" altLang="en-US" dirty="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腦筋急轉彎</a:t>
            </a:r>
            <a:r>
              <a:rPr lang="en-US" altLang="zh-TW" dirty="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》</a:t>
            </a:r>
            <a:r>
              <a:rPr lang="zh-TW" altLang="en-US" dirty="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角色介紹</a:t>
            </a:r>
            <a:r>
              <a:rPr lang="zh-TW" altLang="en-US" dirty="0" smtClean="0">
                <a:solidFill>
                  <a:schemeClr val="bg1"/>
                </a:solidFill>
              </a:rPr>
              <a:t/>
            </a:r>
            <a:br>
              <a:rPr lang="zh-TW" altLang="en-US" dirty="0" smtClean="0">
                <a:solidFill>
                  <a:schemeClr val="bg1"/>
                </a:solidFill>
              </a:rPr>
            </a:br>
            <a:endParaRPr lang="zh-TW" altLang="en-US" dirty="0">
              <a:solidFill>
                <a:schemeClr val="bg1"/>
              </a:solidFill>
            </a:endParaRPr>
          </a:p>
        </p:txBody>
      </p:sp>
      <p:sp>
        <p:nvSpPr>
          <p:cNvPr id="5" name="文字方塊 4"/>
          <p:cNvSpPr txBox="1"/>
          <p:nvPr/>
        </p:nvSpPr>
        <p:spPr>
          <a:xfrm>
            <a:off x="9890974" y="1845234"/>
            <a:ext cx="155834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800" dirty="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Sadness</a:t>
            </a:r>
          </a:p>
          <a:p>
            <a:pPr algn="ctr"/>
            <a:r>
              <a:rPr lang="zh-TW" altLang="en-US" sz="2800" dirty="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憂</a:t>
            </a:r>
            <a:r>
              <a:rPr lang="zh-TW" altLang="en-US" sz="280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憂</a:t>
            </a:r>
          </a:p>
        </p:txBody>
      </p:sp>
      <p:sp>
        <p:nvSpPr>
          <p:cNvPr id="6" name="文字方塊 5"/>
          <p:cNvSpPr txBox="1"/>
          <p:nvPr/>
        </p:nvSpPr>
        <p:spPr>
          <a:xfrm>
            <a:off x="7637172" y="1845234"/>
            <a:ext cx="162273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800" dirty="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Disgust </a:t>
            </a:r>
          </a:p>
          <a:p>
            <a:pPr algn="ctr"/>
            <a:r>
              <a:rPr lang="zh-TW" altLang="en-US" sz="2800" dirty="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厭厭</a:t>
            </a:r>
            <a:endParaRPr lang="zh-TW" altLang="en-US" sz="2800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7" name="文字方塊 6"/>
          <p:cNvSpPr txBox="1"/>
          <p:nvPr/>
        </p:nvSpPr>
        <p:spPr>
          <a:xfrm>
            <a:off x="6742090" y="891127"/>
            <a:ext cx="89508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800" dirty="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Joy</a:t>
            </a:r>
          </a:p>
          <a:p>
            <a:r>
              <a:rPr lang="zh-TW" altLang="en-US" sz="2800" dirty="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樂樂</a:t>
            </a:r>
            <a:endParaRPr lang="zh-TW" altLang="en-US" sz="2800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8" name="文字方塊 7"/>
          <p:cNvSpPr txBox="1"/>
          <p:nvPr/>
        </p:nvSpPr>
        <p:spPr>
          <a:xfrm>
            <a:off x="3225621" y="1845234"/>
            <a:ext cx="92727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800" dirty="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Fear </a:t>
            </a:r>
            <a:r>
              <a:rPr lang="zh-TW" altLang="en-US" sz="2800" dirty="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驚驚</a:t>
            </a:r>
            <a:endParaRPr lang="zh-TW" altLang="en-US" sz="2800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9" name="文字方塊 8"/>
          <p:cNvSpPr txBox="1"/>
          <p:nvPr/>
        </p:nvSpPr>
        <p:spPr>
          <a:xfrm>
            <a:off x="968867" y="2740152"/>
            <a:ext cx="128788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800" dirty="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Anger</a:t>
            </a:r>
          </a:p>
          <a:p>
            <a:pPr algn="ctr"/>
            <a:r>
              <a:rPr lang="zh-TW" altLang="en-US" sz="2800" dirty="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怒怒</a:t>
            </a:r>
            <a:endParaRPr lang="zh-TW" altLang="en-US" sz="2800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7095694" y="6581001"/>
            <a:ext cx="4955203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zh-TW" altLang="en-US" sz="120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圖片引用自網路公開下載圖片，僅作為公益教學用，不為營利販售用途</a:t>
            </a:r>
          </a:p>
        </p:txBody>
      </p:sp>
    </p:spTree>
    <p:extLst>
      <p:ext uri="{BB962C8B-B14F-4D97-AF65-F5344CB8AC3E}">
        <p14:creationId xmlns:p14="http://schemas.microsoft.com/office/powerpoint/2010/main" val="13030839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《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腦筋急轉彎</a:t>
            </a:r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》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角色介紹</a:t>
            </a:r>
            <a:endParaRPr lang="zh-TW" altLang="en-US" dirty="0"/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0711" y="2478244"/>
            <a:ext cx="6347227" cy="3098307"/>
          </a:xfrm>
        </p:spPr>
      </p:pic>
      <p:sp>
        <p:nvSpPr>
          <p:cNvPr id="5" name="文字方塊 4"/>
          <p:cNvSpPr txBox="1"/>
          <p:nvPr/>
        </p:nvSpPr>
        <p:spPr>
          <a:xfrm>
            <a:off x="8937938" y="1690688"/>
            <a:ext cx="289774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8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Riley Andersen </a:t>
            </a:r>
            <a:r>
              <a:rPr lang="zh-TW" altLang="en-US" sz="28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萊莉</a:t>
            </a:r>
            <a:endParaRPr lang="zh-TW" altLang="en-US" sz="28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6" name="文字方塊 5"/>
          <p:cNvSpPr txBox="1"/>
          <p:nvPr/>
        </p:nvSpPr>
        <p:spPr>
          <a:xfrm>
            <a:off x="9266348" y="3016251"/>
            <a:ext cx="2685245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《</a:t>
            </a:r>
            <a:r>
              <a:rPr lang="zh-TW" altLang="en-US" sz="2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腦筋急轉彎</a:t>
            </a:r>
            <a:r>
              <a:rPr lang="en-US" altLang="zh-TW" sz="2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》 </a:t>
            </a:r>
            <a:r>
              <a:rPr lang="zh-TW" altLang="en-US" sz="2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的主角是一個十一歲的女孩，她的名字是 </a:t>
            </a:r>
            <a:r>
              <a:rPr lang="en-US" altLang="zh-TW" sz="2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Riley </a:t>
            </a:r>
            <a:r>
              <a:rPr lang="zh-TW" altLang="en-US" sz="2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萊莉，電影中主要的五個情緒角色都是</a:t>
            </a:r>
            <a:r>
              <a:rPr lang="en-US" altLang="zh-TW" sz="2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Riley </a:t>
            </a:r>
            <a:r>
              <a:rPr lang="zh-TW" altLang="en-US" sz="2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的情緒。</a:t>
            </a:r>
            <a:endParaRPr lang="zh-TW" altLang="en-US" sz="2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113109" y="6364107"/>
            <a:ext cx="4955203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zh-TW" altLang="en-US" sz="120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圖片引用自網路公開下載圖片，僅作為公益教學用，不為營利販售用途</a:t>
            </a:r>
          </a:p>
        </p:txBody>
      </p:sp>
    </p:spTree>
    <p:extLst>
      <p:ext uri="{BB962C8B-B14F-4D97-AF65-F5344CB8AC3E}">
        <p14:creationId xmlns:p14="http://schemas.microsoft.com/office/powerpoint/2010/main" val="15118197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8200" y="181351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zh-TW" altLang="en-US" sz="32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讓我們看看有哪些字能代表這些情緒吧</a:t>
            </a:r>
            <a:r>
              <a:rPr lang="en-US" altLang="zh-TW" sz="32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~</a:t>
            </a:r>
            <a:endParaRPr lang="zh-TW" altLang="en-US" sz="32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9939" y="1506914"/>
            <a:ext cx="7792121" cy="5142800"/>
          </a:xfrm>
        </p:spPr>
      </p:pic>
      <p:sp>
        <p:nvSpPr>
          <p:cNvPr id="3" name="矩形 2"/>
          <p:cNvSpPr/>
          <p:nvPr/>
        </p:nvSpPr>
        <p:spPr>
          <a:xfrm>
            <a:off x="0" y="6581001"/>
            <a:ext cx="4955203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zh-TW" altLang="en-US" sz="120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圖片引用自網路公開下載圖片，僅作為公益教學用，不為營利販售用途</a:t>
            </a:r>
          </a:p>
        </p:txBody>
      </p:sp>
    </p:spTree>
    <p:extLst>
      <p:ext uri="{BB962C8B-B14F-4D97-AF65-F5344CB8AC3E}">
        <p14:creationId xmlns:p14="http://schemas.microsoft.com/office/powerpoint/2010/main" val="21881741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68498" y="341145"/>
            <a:ext cx="10515600" cy="1325563"/>
          </a:xfrm>
        </p:spPr>
        <p:txBody>
          <a:bodyPr/>
          <a:lstStyle/>
          <a:p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情緒單字擴充包</a:t>
            </a:r>
            <a:r>
              <a:rPr lang="en-US" altLang="zh-TW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-Joy </a:t>
            </a: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樂樂</a:t>
            </a:r>
            <a:endParaRPr lang="zh-TW" altLang="en-US" dirty="0"/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34491" y="341145"/>
            <a:ext cx="4176361" cy="314455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文字方塊 5"/>
          <p:cNvSpPr txBox="1"/>
          <p:nvPr/>
        </p:nvSpPr>
        <p:spPr>
          <a:xfrm>
            <a:off x="168498" y="2602106"/>
            <a:ext cx="5963531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altLang="zh-TW" sz="28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happiness </a:t>
            </a:r>
            <a:r>
              <a:rPr lang="zh-TW" altLang="en-US" sz="28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快樂、幸福</a:t>
            </a:r>
            <a:endParaRPr lang="en-US" altLang="zh-TW" sz="28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altLang="zh-TW" sz="28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altLang="zh-TW" sz="28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zh-TW" altLang="en-US" sz="28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altLang="zh-TW" sz="28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over the moon </a:t>
            </a:r>
            <a:r>
              <a:rPr lang="zh-TW" altLang="en-US" sz="28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非常開心和興奮</a:t>
            </a:r>
            <a:endParaRPr lang="en-US" altLang="zh-TW" sz="28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altLang="zh-TW" sz="28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zh-TW" altLang="en-US" sz="28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7" name="內容版面配置區 6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53370" y="3683616"/>
            <a:ext cx="3047464" cy="3047464"/>
          </a:xfrm>
        </p:spPr>
      </p:pic>
      <p:sp>
        <p:nvSpPr>
          <p:cNvPr id="8" name="矩形 7"/>
          <p:cNvSpPr/>
          <p:nvPr/>
        </p:nvSpPr>
        <p:spPr>
          <a:xfrm>
            <a:off x="7236797" y="6581001"/>
            <a:ext cx="4955203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zh-TW" altLang="en-US" sz="120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圖片引用自網路公開下載圖片，僅作為公益教學用，不為營利販售用途</a:t>
            </a:r>
          </a:p>
        </p:txBody>
      </p:sp>
    </p:spTree>
    <p:extLst>
      <p:ext uri="{BB962C8B-B14F-4D97-AF65-F5344CB8AC3E}">
        <p14:creationId xmlns:p14="http://schemas.microsoft.com/office/powerpoint/2010/main" val="21800603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387439" y="381705"/>
            <a:ext cx="10515600" cy="1325563"/>
          </a:xfrm>
        </p:spPr>
        <p:txBody>
          <a:bodyPr/>
          <a:lstStyle/>
          <a:p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情緒單字擴充包</a:t>
            </a:r>
            <a:r>
              <a:rPr lang="en-US" altLang="zh-TW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-Sadness </a:t>
            </a: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憂憂</a:t>
            </a:r>
            <a:endParaRPr lang="zh-TW" altLang="en-US" dirty="0"/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33894" y="1458869"/>
            <a:ext cx="3739438" cy="281557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文字方塊 5"/>
          <p:cNvSpPr txBox="1"/>
          <p:nvPr/>
        </p:nvSpPr>
        <p:spPr>
          <a:xfrm>
            <a:off x="387439" y="1707268"/>
            <a:ext cx="5473522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TW" sz="28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sorrow </a:t>
            </a:r>
            <a:r>
              <a:rPr lang="zh-TW" altLang="en-US" sz="28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悲傷</a:t>
            </a:r>
            <a:endParaRPr lang="en-US" altLang="zh-TW" sz="28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altLang="zh-TW" sz="28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altLang="zh-TW" sz="28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zh-TW" altLang="en-US" sz="28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TW" sz="28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feel down </a:t>
            </a:r>
            <a:r>
              <a:rPr lang="zh-TW" altLang="en-US" sz="28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情緒低落</a:t>
            </a:r>
            <a:endParaRPr lang="en-US" altLang="zh-TW" sz="28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altLang="zh-TW" sz="28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altLang="zh-TW" sz="28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altLang="zh-TW" sz="28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TW" sz="28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feel blue </a:t>
            </a:r>
            <a:r>
              <a:rPr lang="zh-TW" altLang="en-US" sz="28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感到沮喪、悶悶不樂</a:t>
            </a:r>
            <a:endParaRPr lang="zh-TW" altLang="en-US" sz="28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8" name="圖片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2757" y="4161039"/>
            <a:ext cx="4801711" cy="2696961"/>
          </a:xfrm>
          <a:prstGeom prst="rect">
            <a:avLst/>
          </a:prstGeom>
        </p:spPr>
      </p:pic>
      <p:sp>
        <p:nvSpPr>
          <p:cNvPr id="9" name="矩形 8"/>
          <p:cNvSpPr/>
          <p:nvPr/>
        </p:nvSpPr>
        <p:spPr>
          <a:xfrm>
            <a:off x="7126010" y="6589717"/>
            <a:ext cx="4955203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zh-TW" altLang="en-US" sz="120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圖片引用自網路公開下載圖片，僅作為公益教學用，不為營利販售用途</a:t>
            </a:r>
          </a:p>
        </p:txBody>
      </p:sp>
    </p:spTree>
    <p:extLst>
      <p:ext uri="{BB962C8B-B14F-4D97-AF65-F5344CB8AC3E}">
        <p14:creationId xmlns:p14="http://schemas.microsoft.com/office/powerpoint/2010/main" val="32893001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415</TotalTime>
  <Words>867</Words>
  <Application>Microsoft Office PowerPoint</Application>
  <PresentationFormat>寬螢幕</PresentationFormat>
  <Paragraphs>139</Paragraphs>
  <Slides>22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5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22</vt:i4>
      </vt:variant>
    </vt:vector>
  </HeadingPairs>
  <TitlesOfParts>
    <vt:vector size="28" baseType="lpstr">
      <vt:lpstr>微軟正黑體</vt:lpstr>
      <vt:lpstr>新細明體</vt:lpstr>
      <vt:lpstr>Arial</vt:lpstr>
      <vt:lpstr>Calibri</vt:lpstr>
      <vt:lpstr>Calibri Light</vt:lpstr>
      <vt:lpstr>Office 佈景主題</vt:lpstr>
      <vt:lpstr>2016/11/17</vt:lpstr>
      <vt:lpstr>分享時間</vt:lpstr>
      <vt:lpstr>今日課程內容-腦筋急轉彎</vt:lpstr>
      <vt:lpstr>在上課之前...你看過腦筋急轉彎嗎？</vt:lpstr>
      <vt:lpstr>《腦筋急轉彎》角色介紹 </vt:lpstr>
      <vt:lpstr>《腦筋急轉彎》角色介紹</vt:lpstr>
      <vt:lpstr>讓我們看看有哪些字能代表這些情緒吧~</vt:lpstr>
      <vt:lpstr>情緒單字擴充包-Joy 樂樂</vt:lpstr>
      <vt:lpstr>情緒單字擴充包-Sadness 憂憂</vt:lpstr>
      <vt:lpstr>情緒單字擴充包-Fear 驚驚</vt:lpstr>
      <vt:lpstr>情緒單字擴充包-Anger 怒怒</vt:lpstr>
      <vt:lpstr>情緒單字擴充包-Disgust 厭厭</vt:lpstr>
      <vt:lpstr>難受想哭-藍瘦香菇</vt:lpstr>
      <vt:lpstr>傷心難過有什麼其他說法嗎？</vt:lpstr>
      <vt:lpstr>生氣憤怒有什麼其他說法嗎？</vt:lpstr>
      <vt:lpstr>句型練習</vt:lpstr>
      <vt:lpstr>段考複習-第二課</vt:lpstr>
      <vt:lpstr>複習段考-第三課</vt:lpstr>
      <vt:lpstr>好聽歌曲分享                     -TFBOYS 青春修練手冊</vt:lpstr>
      <vt:lpstr>輕鬆一下-大家來找碴1</vt:lpstr>
      <vt:lpstr>輕鬆一下-大家來找碴2</vt:lpstr>
      <vt:lpstr>下次見面是…11/24 期待看到你~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user</dc:creator>
  <cp:lastModifiedBy>user</cp:lastModifiedBy>
  <cp:revision>46</cp:revision>
  <dcterms:created xsi:type="dcterms:W3CDTF">2016-11-05T11:48:02Z</dcterms:created>
  <dcterms:modified xsi:type="dcterms:W3CDTF">2016-11-17T07:32:35Z</dcterms:modified>
</cp:coreProperties>
</file>