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B19E-E90E-43A9-82EE-C2D804CAE25B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454400" y="6356350"/>
            <a:ext cx="5283200" cy="365125"/>
          </a:xfrm>
        </p:spPr>
        <p:txBody>
          <a:bodyPr/>
          <a:lstStyle/>
          <a:p>
            <a:r>
              <a:rPr lang="zh-TW" altLang="en-US" dirty="0" smtClean="0"/>
              <a:t>圖片引用自網路公開下載圖片，僅作為公益教學用，不為營利販售用途</a:t>
            </a:r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4079-EEE0-471B-AE60-94742693A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9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B19E-E90E-43A9-82EE-C2D804CAE25B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4079-EEE0-471B-AE60-94742693A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8302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87B0-96A5-482E-B8B4-3D17C6C31963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45F-8958-4FFC-B086-DAA9CA698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488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87B0-96A5-482E-B8B4-3D17C6C31963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45F-8958-4FFC-B086-DAA9CA698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609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87B0-96A5-482E-B8B4-3D17C6C31963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45F-8958-4FFC-B086-DAA9CA698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783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87B0-96A5-482E-B8B4-3D17C6C31963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45F-8958-4FFC-B086-DAA9CA698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5817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87B0-96A5-482E-B8B4-3D17C6C31963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45F-8958-4FFC-B086-DAA9CA698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010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87B0-96A5-482E-B8B4-3D17C6C31963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45F-8958-4FFC-B086-DAA9CA698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9964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87B0-96A5-482E-B8B4-3D17C6C31963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45F-8958-4FFC-B086-DAA9CA698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1654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87B0-96A5-482E-B8B4-3D17C6C31963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45F-8958-4FFC-B086-DAA9CA698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017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87B0-96A5-482E-B8B4-3D17C6C31963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45F-8958-4FFC-B086-DAA9CA698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60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B19E-E90E-43A9-82EE-C2D804CAE25B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632200" y="6492875"/>
            <a:ext cx="4927600" cy="365125"/>
          </a:xfrm>
        </p:spPr>
        <p:txBody>
          <a:bodyPr/>
          <a:lstStyle/>
          <a:p>
            <a:r>
              <a:rPr lang="zh-TW" altLang="en-US" dirty="0" smtClean="0"/>
              <a:t>圖片引用自網路公開下載圖片，僅作為公益教學用，不為營利販售用途</a:t>
            </a:r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4079-EEE0-471B-AE60-94742693A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5174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87B0-96A5-482E-B8B4-3D17C6C31963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45F-8958-4FFC-B086-DAA9CA698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410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87B0-96A5-482E-B8B4-3D17C6C31963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45F-8958-4FFC-B086-DAA9CA698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896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B19E-E90E-43A9-82EE-C2D804CAE25B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4079-EEE0-471B-AE60-94742693A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553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B19E-E90E-43A9-82EE-C2D804CAE25B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4079-EEE0-471B-AE60-94742693A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736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B19E-E90E-43A9-82EE-C2D804CAE25B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4079-EEE0-471B-AE60-94742693A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675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B19E-E90E-43A9-82EE-C2D804CAE25B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4079-EEE0-471B-AE60-94742693A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921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B19E-E90E-43A9-82EE-C2D804CAE25B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4079-EEE0-471B-AE60-94742693A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368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B19E-E90E-43A9-82EE-C2D804CAE25B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4079-EEE0-471B-AE60-94742693A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56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B19E-E90E-43A9-82EE-C2D804CAE25B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4079-EEE0-471B-AE60-94742693A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26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3B19E-E90E-43A9-82EE-C2D804CAE25B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54079-EEE0-471B-AE60-94742693A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16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487B0-96A5-482E-B8B4-3D17C6C31963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2F45F-8958-4FFC-B086-DAA9CA698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67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Yzwat2Om9w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A7byNaXIi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6" y="5600426"/>
            <a:ext cx="1122396" cy="113418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705081" y="1878489"/>
            <a:ext cx="320039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b="1" dirty="0" smtClean="0">
                <a:solidFill>
                  <a:srgbClr val="002060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  <a:cs typeface="Microsoft Himalaya" panose="01010100010101010101" pitchFamily="2" charset="0"/>
              </a:rPr>
              <a:t>WEEK1</a:t>
            </a:r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442434" y="537588"/>
            <a:ext cx="315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002060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2016/10/03</a:t>
            </a:r>
            <a:endParaRPr lang="zh-TW" altLang="en-US" sz="3600" b="1" dirty="0">
              <a:solidFill>
                <a:srgbClr val="002060"/>
              </a:solidFill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429480" y="2316380"/>
            <a:ext cx="2762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教學者：蔡欣妤</a:t>
            </a:r>
            <a:endParaRPr lang="en-US" altLang="zh-TW" sz="2800" b="1" dirty="0" smtClean="0">
              <a:solidFill>
                <a:srgbClr val="002060"/>
              </a:solidFill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r>
              <a:rPr lang="zh-TW" altLang="en-US" sz="2800" b="1" dirty="0" smtClean="0">
                <a:solidFill>
                  <a:srgbClr val="002060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學習者：林佳融</a:t>
            </a:r>
            <a:endParaRPr lang="zh-TW" altLang="en-US" sz="2800" b="1" dirty="0">
              <a:solidFill>
                <a:srgbClr val="002060"/>
              </a:solidFill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73378" y="6457608"/>
            <a:ext cx="7394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圖片引用自網路公開下載圖片，僅作為公益教學用，不為營利販售用途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9446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9902" y="124995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TW" sz="3600" dirty="0">
                <a:latin typeface="+mn-lt"/>
                <a:ea typeface="華康雅風體W3" panose="03000309000000000000" pitchFamily="65" charset="-120"/>
                <a:cs typeface="+mn-cs"/>
              </a:rPr>
              <a:t>1</a:t>
            </a:r>
            <a:r>
              <a:rPr lang="en-US" altLang="zh-TW" sz="3600" dirty="0" smtClean="0">
                <a:latin typeface="+mn-lt"/>
                <a:ea typeface="華康雅風體W3" panose="03000309000000000000" pitchFamily="65" charset="-120"/>
                <a:cs typeface="+mn-cs"/>
              </a:rPr>
              <a:t>.(</a:t>
            </a:r>
            <a:r>
              <a:rPr lang="zh-TW" altLang="en-US" sz="3600" dirty="0" smtClean="0">
                <a:latin typeface="+mn-lt"/>
                <a:ea typeface="華康雅風體W3" panose="03000309000000000000" pitchFamily="65" charset="-120"/>
                <a:cs typeface="+mn-cs"/>
              </a:rPr>
              <a:t>  </a:t>
            </a:r>
            <a:r>
              <a:rPr lang="zh-TW" altLang="en-US" sz="3600" dirty="0">
                <a:latin typeface="+mn-lt"/>
                <a:ea typeface="華康雅風體W3" panose="03000309000000000000" pitchFamily="65" charset="-120"/>
                <a:cs typeface="+mn-cs"/>
              </a:rPr>
              <a:t>　</a:t>
            </a:r>
            <a:r>
              <a:rPr lang="zh-TW" altLang="en-US" sz="3600" dirty="0" smtClean="0">
                <a:latin typeface="+mn-lt"/>
                <a:ea typeface="華康雅風體W3" panose="03000309000000000000" pitchFamily="65" charset="-120"/>
                <a:cs typeface="+mn-cs"/>
              </a:rPr>
              <a:t> </a:t>
            </a:r>
            <a:r>
              <a:rPr lang="en-US" altLang="zh-TW" sz="3600" dirty="0" smtClean="0">
                <a:latin typeface="+mn-lt"/>
                <a:ea typeface="華康雅風體W3" panose="03000309000000000000" pitchFamily="65" charset="-120"/>
                <a:cs typeface="+mn-cs"/>
              </a:rPr>
              <a:t>)</a:t>
            </a:r>
            <a:r>
              <a:rPr lang="en-US" altLang="zh-TW" sz="3600" dirty="0">
                <a:latin typeface="+mn-lt"/>
                <a:ea typeface="華康雅風體W3" panose="03000309000000000000" pitchFamily="65" charset="-120"/>
                <a:cs typeface="+mn-cs"/>
              </a:rPr>
              <a:t/>
            </a:r>
            <a:br>
              <a:rPr lang="en-US" altLang="zh-TW" sz="36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600" dirty="0">
                <a:latin typeface="+mn-lt"/>
                <a:ea typeface="華康雅風體W3" panose="03000309000000000000" pitchFamily="65" charset="-120"/>
                <a:cs typeface="+mn-cs"/>
              </a:rPr>
              <a:t>  </a:t>
            </a:r>
            <a:br>
              <a:rPr lang="en-US" altLang="zh-TW" sz="36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600" dirty="0">
                <a:latin typeface="+mn-lt"/>
                <a:ea typeface="華康雅風體W3" panose="03000309000000000000" pitchFamily="65" charset="-120"/>
                <a:cs typeface="+mn-cs"/>
              </a:rPr>
              <a:t>(A) I want some milk.</a:t>
            </a:r>
            <a:br>
              <a:rPr lang="en-US" altLang="zh-TW" sz="36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600" dirty="0">
                <a:latin typeface="+mn-lt"/>
                <a:ea typeface="華康雅風體W3" panose="03000309000000000000" pitchFamily="65" charset="-120"/>
                <a:cs typeface="+mn-cs"/>
              </a:rPr>
              <a:t>(B) We want some juice and a hot dog. </a:t>
            </a:r>
            <a:br>
              <a:rPr lang="en-US" altLang="zh-TW" sz="36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600" dirty="0">
                <a:latin typeface="+mn-lt"/>
                <a:ea typeface="華康雅風體W3" panose="03000309000000000000" pitchFamily="65" charset="-120"/>
                <a:cs typeface="+mn-cs"/>
              </a:rPr>
              <a:t>(C) We want some tea and cookies.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96250" y="3348508"/>
            <a:ext cx="4095750" cy="327660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08" y="61879"/>
            <a:ext cx="1189435" cy="124675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43" y="158499"/>
            <a:ext cx="1712814" cy="95007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9902" y="3207131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200" dirty="0" smtClean="0">
                <a:ea typeface="華康雅風體W3" panose="03000309000000000000" pitchFamily="65" charset="-120"/>
              </a:rPr>
              <a:t>2.(</a:t>
            </a:r>
            <a:r>
              <a:rPr lang="zh-TW" altLang="en-US" sz="3200" dirty="0">
                <a:ea typeface="華康雅風體W3" panose="03000309000000000000" pitchFamily="65" charset="-120"/>
              </a:rPr>
              <a:t>　</a:t>
            </a:r>
            <a:r>
              <a:rPr lang="zh-TW" altLang="en-US" sz="3200" dirty="0" smtClean="0">
                <a:ea typeface="華康雅風體W3" panose="03000309000000000000" pitchFamily="65" charset="-120"/>
              </a:rPr>
              <a:t>   </a:t>
            </a:r>
            <a:r>
              <a:rPr lang="en-US" altLang="zh-TW" sz="3200" dirty="0" smtClean="0">
                <a:ea typeface="華康雅風體W3" panose="03000309000000000000" pitchFamily="65" charset="-120"/>
              </a:rPr>
              <a:t>) </a:t>
            </a:r>
            <a:endParaRPr lang="en-US" altLang="zh-TW" sz="3200" dirty="0">
              <a:ea typeface="華康雅風體W3" panose="03000309000000000000" pitchFamily="65" charset="-120"/>
            </a:endParaRPr>
          </a:p>
          <a:p>
            <a:r>
              <a:rPr lang="en-US" altLang="zh-TW" sz="3200" dirty="0">
                <a:ea typeface="華康雅風體W3" panose="03000309000000000000" pitchFamily="65" charset="-120"/>
              </a:rPr>
              <a:t>Dad: </a:t>
            </a:r>
            <a:r>
              <a:rPr lang="zh-TW" altLang="en-US" sz="3200" dirty="0">
                <a:ea typeface="華康雅風體W3" panose="03000309000000000000" pitchFamily="65" charset="-120"/>
              </a:rPr>
              <a:t>＿＿＿＿＿＿＿＿  </a:t>
            </a:r>
          </a:p>
          <a:p>
            <a:r>
              <a:rPr lang="en-US" altLang="zh-TW" sz="3200" dirty="0">
                <a:ea typeface="華康雅風體W3" panose="03000309000000000000" pitchFamily="65" charset="-120"/>
              </a:rPr>
              <a:t>Boys: Bye.</a:t>
            </a:r>
          </a:p>
          <a:p>
            <a:r>
              <a:rPr lang="en-US" altLang="zh-TW" sz="3200" dirty="0">
                <a:ea typeface="華康雅風體W3" panose="03000309000000000000" pitchFamily="65" charset="-120"/>
              </a:rPr>
              <a:t>(A) Here you are.</a:t>
            </a:r>
            <a:r>
              <a:rPr lang="zh-TW" altLang="en-US" sz="3200" dirty="0">
                <a:ea typeface="華康雅風體W3" panose="03000309000000000000" pitchFamily="65" charset="-120"/>
              </a:rPr>
              <a:t>　</a:t>
            </a:r>
          </a:p>
          <a:p>
            <a:r>
              <a:rPr lang="en-US" altLang="zh-TW" sz="3200" dirty="0">
                <a:ea typeface="華康雅風體W3" panose="03000309000000000000" pitchFamily="65" charset="-120"/>
              </a:rPr>
              <a:t>(B) Have fun! </a:t>
            </a:r>
          </a:p>
          <a:p>
            <a:r>
              <a:rPr lang="en-US" altLang="zh-TW" sz="3200" dirty="0">
                <a:ea typeface="華康雅風體W3" panose="03000309000000000000" pitchFamily="65" charset="-120"/>
              </a:rPr>
              <a:t>(C) Try again.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73" y="3348508"/>
            <a:ext cx="1909193" cy="224054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236797" y="648660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5833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34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第二關：圈出正確的答案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53981" y="638143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8294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7440" y="2799232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zh-TW" sz="3200" dirty="0" smtClean="0">
                <a:latin typeface="+mn-lt"/>
                <a:ea typeface="華康雅風體W3" panose="03000309000000000000" pitchFamily="65" charset="-120"/>
                <a:cs typeface="+mn-cs"/>
              </a:rPr>
              <a:t>1. </a:t>
            </a: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A: Judy, ( where / how / what ) are you doing?</a:t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B: I’m shopping</a:t>
            </a:r>
            <a:r>
              <a:rPr lang="en-US" altLang="zh-TW" sz="3200" dirty="0" smtClean="0">
                <a:latin typeface="+mn-lt"/>
                <a:ea typeface="華康雅風體W3" panose="03000309000000000000" pitchFamily="65" charset="-120"/>
                <a:cs typeface="+mn-cs"/>
              </a:rPr>
              <a:t>.</a:t>
            </a:r>
            <a:br>
              <a:rPr lang="en-US" altLang="zh-TW" sz="32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/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/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 smtClean="0">
                <a:latin typeface="+mn-lt"/>
                <a:ea typeface="華康雅風體W3" panose="03000309000000000000" pitchFamily="65" charset="-120"/>
                <a:cs typeface="+mn-cs"/>
              </a:rPr>
              <a:t>2. </a:t>
            </a: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A: What is your father doing?</a:t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B: ( He’s / She is / He can ) </a:t>
            </a:r>
            <a:r>
              <a:rPr lang="en-US" altLang="zh-TW" sz="3200" dirty="0" smtClean="0">
                <a:latin typeface="+mn-lt"/>
                <a:ea typeface="華康雅風體W3" panose="03000309000000000000" pitchFamily="65" charset="-120"/>
                <a:cs typeface="+mn-cs"/>
              </a:rPr>
              <a:t>cooking.</a:t>
            </a:r>
            <a:br>
              <a:rPr lang="en-US" altLang="zh-TW" sz="32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/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/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 smtClean="0">
                <a:latin typeface="+mn-lt"/>
                <a:ea typeface="華康雅風體W3" panose="03000309000000000000" pitchFamily="65" charset="-120"/>
                <a:cs typeface="+mn-cs"/>
              </a:rPr>
              <a:t>3. </a:t>
            </a: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A: What is your mother doing?</a:t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B: She’s ( shop / shopping / can shop ).</a:t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endParaRPr lang="zh-TW" altLang="en-US" sz="3200" dirty="0">
              <a:latin typeface="+mn-lt"/>
              <a:ea typeface="華康雅風體W3" panose="03000309000000000000" pitchFamily="65" charset="-120"/>
              <a:cs typeface="+mn-cs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338" y="4276792"/>
            <a:ext cx="4230710" cy="2374486"/>
          </a:xfrm>
        </p:spPr>
      </p:pic>
      <p:sp>
        <p:nvSpPr>
          <p:cNvPr id="5" name="矩形 4"/>
          <p:cNvSpPr/>
          <p:nvPr/>
        </p:nvSpPr>
        <p:spPr>
          <a:xfrm>
            <a:off x="7204091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2785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 smtClean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第</a:t>
            </a:r>
            <a:r>
              <a:rPr lang="zh-TW" altLang="en-US" sz="6000" b="1" dirty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三</a:t>
            </a:r>
            <a:r>
              <a:rPr lang="zh-TW" altLang="en-US" sz="6000" b="1" dirty="0" smtClean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關</a:t>
            </a:r>
            <a:r>
              <a:rPr lang="zh-TW" altLang="en-US" sz="6000" b="1" dirty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：文法選擇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2465" y="6420067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8965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0471" y="311008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TW" sz="3600" dirty="0" smtClean="0">
                <a:latin typeface="+mn-lt"/>
                <a:ea typeface="華康雅風體W3" panose="03000309000000000000" pitchFamily="65" charset="-120"/>
                <a:cs typeface="+mn-cs"/>
              </a:rPr>
              <a:t/>
            </a:r>
            <a:br>
              <a:rPr lang="en-US" altLang="zh-TW" sz="36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1.(</a:t>
            </a:r>
            <a:r>
              <a:rPr lang="zh-TW" altLang="en-US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　      </a:t>
            </a: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) </a:t>
            </a:r>
            <a:r>
              <a:rPr lang="zh-TW" altLang="en-US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  </a:t>
            </a: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Andy </a:t>
            </a:r>
            <a:r>
              <a:rPr lang="zh-TW" altLang="en-US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＿＿＿＿ </a:t>
            </a: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at school.</a:t>
            </a:r>
            <a:b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(A) is</a:t>
            </a:r>
            <a:r>
              <a:rPr lang="zh-TW" altLang="en-US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　</a:t>
            </a: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(B) are</a:t>
            </a:r>
            <a:r>
              <a:rPr lang="zh-TW" altLang="en-US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　</a:t>
            </a: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(C) am</a:t>
            </a:r>
            <a:b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/>
            </a:r>
            <a:b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2.(     </a:t>
            </a:r>
            <a:r>
              <a:rPr lang="zh-TW" altLang="en-US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   </a:t>
            </a: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  )</a:t>
            </a:r>
            <a:r>
              <a:rPr lang="zh-TW" altLang="en-US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   </a:t>
            </a: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Is this ____ vest?</a:t>
            </a:r>
            <a:b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(1) him (2) you (3) her</a:t>
            </a:r>
            <a:b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/>
            </a:r>
            <a:b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3.(          )</a:t>
            </a:r>
            <a:r>
              <a:rPr lang="zh-TW" altLang="en-US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   </a:t>
            </a: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A: I don’t like Tom. He is too naughty.</a:t>
            </a:r>
            <a:b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B: I don’t like him, ______.</a:t>
            </a:r>
            <a:b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(1) either (2) too (3) so </a:t>
            </a:r>
            <a:b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/>
            </a:r>
            <a:b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4.(</a:t>
            </a:r>
            <a:r>
              <a:rPr lang="zh-TW" altLang="en-US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　     </a:t>
            </a: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) </a:t>
            </a:r>
            <a:r>
              <a:rPr lang="zh-TW" altLang="en-US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  </a:t>
            </a: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A: What is </a:t>
            </a:r>
            <a:r>
              <a:rPr lang="en-US" altLang="zh-TW" sz="3100" dirty="0" err="1" smtClean="0">
                <a:latin typeface="+mn-lt"/>
                <a:ea typeface="華康雅風體W3" panose="03000309000000000000" pitchFamily="65" charset="-120"/>
                <a:cs typeface="+mn-cs"/>
              </a:rPr>
              <a:t>Darbie</a:t>
            </a: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 </a:t>
            </a:r>
            <a:r>
              <a:rPr lang="zh-TW" altLang="en-US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＿＿＿＿</a:t>
            </a: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?</a:t>
            </a:r>
            <a:b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B: He’s </a:t>
            </a:r>
            <a:r>
              <a:rPr lang="zh-TW" altLang="en-US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＿＿＿＿</a:t>
            </a: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.</a:t>
            </a:r>
            <a:b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(A) do, cooking</a:t>
            </a:r>
            <a:r>
              <a:rPr lang="zh-TW" altLang="en-US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　</a:t>
            </a:r>
            <a:br>
              <a:rPr lang="zh-TW" altLang="en-US" sz="31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(B) doing, cooking </a:t>
            </a:r>
            <a:b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(C) doing, cook</a:t>
            </a:r>
            <a:r>
              <a:rPr lang="en-US" altLang="zh-TW" sz="3600" dirty="0" smtClean="0">
                <a:latin typeface="+mn-lt"/>
                <a:ea typeface="華康雅風體W3" panose="03000309000000000000" pitchFamily="65" charset="-120"/>
                <a:cs typeface="+mn-cs"/>
              </a:rPr>
              <a:t/>
            </a:r>
            <a:br>
              <a:rPr lang="en-US" altLang="zh-TW" sz="36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7207" y="2101623"/>
            <a:ext cx="3026432" cy="4351338"/>
          </a:xfrm>
        </p:spPr>
      </p:pic>
      <p:sp>
        <p:nvSpPr>
          <p:cNvPr id="5" name="矩形 4"/>
          <p:cNvSpPr/>
          <p:nvPr/>
        </p:nvSpPr>
        <p:spPr>
          <a:xfrm>
            <a:off x="6968436" y="645296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1693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 smtClean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第四關：重      </a:t>
            </a:r>
            <a:r>
              <a:rPr lang="zh-TW" altLang="en-US" sz="60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組</a:t>
            </a:r>
            <a:r>
              <a:rPr lang="zh-TW" altLang="en-US" sz="6000" b="1" dirty="0" smtClean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句子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31254" y="6355673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6618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4295" y="1950881"/>
            <a:ext cx="2971645" cy="4351338"/>
          </a:xfrm>
        </p:spPr>
      </p:pic>
      <p:sp>
        <p:nvSpPr>
          <p:cNvPr id="6" name="矩形 5"/>
          <p:cNvSpPr/>
          <p:nvPr/>
        </p:nvSpPr>
        <p:spPr>
          <a:xfrm>
            <a:off x="575257" y="164225"/>
            <a:ext cx="800207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Aft>
                <a:spcPts val="0"/>
              </a:spcAft>
              <a:buSzPts val="1200"/>
            </a:pPr>
            <a:r>
              <a:rPr lang="en-US" altLang="zh-TW" sz="3200" dirty="0" smtClean="0">
                <a:ea typeface="華康雅風體W3" panose="03000309000000000000" pitchFamily="65" charset="-120"/>
                <a:sym typeface="Wingdings" panose="05000000000000000000" pitchFamily="2" charset="2"/>
              </a:rPr>
              <a:t>1.</a:t>
            </a:r>
            <a:r>
              <a:rPr lang="en-US" altLang="zh-TW" sz="3200" dirty="0">
                <a:ea typeface="華康雅風體W3" panose="03000309000000000000" pitchFamily="65" charset="-120"/>
              </a:rPr>
              <a:t>ice cream, </a:t>
            </a:r>
            <a:r>
              <a:rPr lang="en-US" altLang="zh-TW" sz="3200" dirty="0">
                <a:ea typeface="華康雅風體W3" panose="03000309000000000000" pitchFamily="65" charset="-120"/>
                <a:sym typeface="Wingdings" panose="05000000000000000000" pitchFamily="2" charset="2"/>
              </a:rPr>
              <a:t></a:t>
            </a:r>
            <a:r>
              <a:rPr lang="en-US" altLang="zh-TW" sz="3200" dirty="0">
                <a:ea typeface="華康雅風體W3" panose="03000309000000000000" pitchFamily="65" charset="-120"/>
              </a:rPr>
              <a:t> some </a:t>
            </a:r>
            <a:r>
              <a:rPr lang="en-US" altLang="zh-TW" sz="3200" dirty="0">
                <a:ea typeface="華康雅風體W3" panose="03000309000000000000" pitchFamily="65" charset="-120"/>
                <a:sym typeface="Wingdings" panose="05000000000000000000" pitchFamily="2" charset="2"/>
              </a:rPr>
              <a:t></a:t>
            </a:r>
            <a:r>
              <a:rPr lang="en-US" altLang="zh-TW" sz="3200" dirty="0">
                <a:ea typeface="華康雅風體W3" panose="03000309000000000000" pitchFamily="65" charset="-120"/>
              </a:rPr>
              <a:t>I </a:t>
            </a:r>
            <a:r>
              <a:rPr lang="en-US" altLang="zh-TW" sz="3200" dirty="0">
                <a:ea typeface="華康雅風體W3" panose="03000309000000000000" pitchFamily="65" charset="-120"/>
                <a:sym typeface="Wingdings" panose="05000000000000000000" pitchFamily="2" charset="2"/>
              </a:rPr>
              <a:t></a:t>
            </a:r>
            <a:r>
              <a:rPr lang="en-US" altLang="zh-TW" sz="3200" dirty="0">
                <a:ea typeface="華康雅風體W3" panose="03000309000000000000" pitchFamily="65" charset="-120"/>
              </a:rPr>
              <a:t>please. </a:t>
            </a:r>
            <a:r>
              <a:rPr lang="en-US" altLang="zh-TW" sz="3200" dirty="0">
                <a:ea typeface="華康雅風體W3" panose="03000309000000000000" pitchFamily="65" charset="-120"/>
                <a:sym typeface="Wingdings" panose="05000000000000000000" pitchFamily="2" charset="2"/>
              </a:rPr>
              <a:t></a:t>
            </a:r>
            <a:r>
              <a:rPr lang="en-US" altLang="zh-TW" sz="3200" dirty="0" smtClean="0">
                <a:ea typeface="華康雅風體W3" panose="03000309000000000000" pitchFamily="65" charset="-120"/>
              </a:rPr>
              <a:t>want</a:t>
            </a:r>
          </a:p>
          <a:p>
            <a:pPr lvl="0" eaLnBrk="0" fontAlgn="base" hangingPunct="0">
              <a:spcAft>
                <a:spcPts val="0"/>
              </a:spcAft>
              <a:buSzPts val="1200"/>
            </a:pPr>
            <a:r>
              <a:rPr lang="en-US" altLang="zh-TW" sz="3200" dirty="0" smtClean="0">
                <a:ea typeface="華康雅風體W3" panose="03000309000000000000" pitchFamily="65" charset="-120"/>
              </a:rPr>
              <a:t> </a:t>
            </a:r>
            <a:r>
              <a:rPr lang="en-US" altLang="zh-TW" sz="3200" dirty="0">
                <a:ea typeface="華康雅風體W3" panose="03000309000000000000" pitchFamily="65" charset="-120"/>
              </a:rPr>
              <a:t/>
            </a:r>
            <a:br>
              <a:rPr lang="en-US" altLang="zh-TW" sz="3200" dirty="0">
                <a:ea typeface="華康雅風體W3" panose="03000309000000000000" pitchFamily="65" charset="-120"/>
              </a:rPr>
            </a:br>
            <a:r>
              <a:rPr lang="zh-TW" altLang="zh-TW" sz="3200" dirty="0" smtClean="0">
                <a:ea typeface="華康雅風體W3" panose="03000309000000000000" pitchFamily="65" charset="-120"/>
              </a:rPr>
              <a:t>＿＿</a:t>
            </a:r>
            <a:r>
              <a:rPr lang="en-GB" altLang="zh-TW" sz="3200" dirty="0" smtClean="0">
                <a:ea typeface="華康雅風體W3" panose="03000309000000000000" pitchFamily="65" charset="-120"/>
                <a:sym typeface="Wingdings 3" panose="05040102010807070707" pitchFamily="18" charset="2"/>
              </a:rPr>
              <a:t></a:t>
            </a:r>
            <a:r>
              <a:rPr lang="zh-TW" altLang="zh-TW" sz="3200" dirty="0" smtClean="0">
                <a:ea typeface="華康雅風體W3" panose="03000309000000000000" pitchFamily="65" charset="-120"/>
              </a:rPr>
              <a:t>＿＿</a:t>
            </a:r>
            <a:r>
              <a:rPr lang="en-GB" altLang="zh-TW" sz="3200" dirty="0" smtClean="0">
                <a:ea typeface="華康雅風體W3" panose="03000309000000000000" pitchFamily="65" charset="-120"/>
                <a:sym typeface="Wingdings 3" panose="05040102010807070707" pitchFamily="18" charset="2"/>
              </a:rPr>
              <a:t></a:t>
            </a:r>
            <a:r>
              <a:rPr lang="zh-TW" altLang="zh-TW" sz="3200" dirty="0" smtClean="0">
                <a:ea typeface="華康雅風體W3" panose="03000309000000000000" pitchFamily="65" charset="-120"/>
              </a:rPr>
              <a:t>＿＿</a:t>
            </a:r>
            <a:r>
              <a:rPr lang="en-GB" altLang="zh-TW" sz="3200" dirty="0" smtClean="0">
                <a:ea typeface="華康雅風體W3" panose="03000309000000000000" pitchFamily="65" charset="-120"/>
                <a:sym typeface="Wingdings 3" panose="05040102010807070707" pitchFamily="18" charset="2"/>
              </a:rPr>
              <a:t></a:t>
            </a:r>
            <a:r>
              <a:rPr lang="zh-TW" altLang="zh-TW" sz="3200" dirty="0">
                <a:ea typeface="華康雅風體W3" panose="03000309000000000000" pitchFamily="65" charset="-120"/>
              </a:rPr>
              <a:t>＿＿</a:t>
            </a:r>
            <a:r>
              <a:rPr lang="en-GB" altLang="zh-TW" sz="3200" dirty="0">
                <a:ea typeface="華康雅風體W3" panose="03000309000000000000" pitchFamily="65" charset="-120"/>
                <a:sym typeface="Wingdings 3" panose="05040102010807070707" pitchFamily="18" charset="2"/>
              </a:rPr>
              <a:t></a:t>
            </a:r>
            <a:r>
              <a:rPr lang="zh-TW" altLang="zh-TW" sz="3200" dirty="0">
                <a:ea typeface="華康雅風體W3" panose="03000309000000000000" pitchFamily="65" charset="-120"/>
              </a:rPr>
              <a:t>＿＿</a:t>
            </a:r>
          </a:p>
          <a:p>
            <a:pPr marL="179705" eaLnBrk="0" hangingPunct="0">
              <a:spcAft>
                <a:spcPts val="0"/>
              </a:spcAft>
            </a:pPr>
            <a:r>
              <a:rPr lang="en-US" altLang="zh-TW" sz="3200" dirty="0">
                <a:ea typeface="華康雅風體W3" panose="03000309000000000000" pitchFamily="65" charset="-120"/>
              </a:rPr>
              <a:t> </a:t>
            </a:r>
            <a:endParaRPr lang="en-US" altLang="zh-TW" sz="3200" dirty="0" smtClean="0">
              <a:ea typeface="華康雅風體W3" panose="03000309000000000000" pitchFamily="65" charset="-120"/>
            </a:endParaRPr>
          </a:p>
          <a:p>
            <a:pPr marL="179705" eaLnBrk="0" hangingPunct="0">
              <a:spcAft>
                <a:spcPts val="0"/>
              </a:spcAft>
            </a:pPr>
            <a:endParaRPr lang="zh-TW" altLang="zh-TW" sz="3200" dirty="0">
              <a:ea typeface="華康雅風體W3" panose="03000309000000000000" pitchFamily="65" charset="-120"/>
            </a:endParaRPr>
          </a:p>
          <a:p>
            <a:pPr lvl="0" eaLnBrk="0" fontAlgn="base" hangingPunct="0">
              <a:spcAft>
                <a:spcPts val="0"/>
              </a:spcAft>
              <a:buSzPts val="1200"/>
            </a:pPr>
            <a:r>
              <a:rPr lang="en-US" altLang="zh-TW" sz="3200" dirty="0" smtClean="0">
                <a:ea typeface="華康雅風體W3" panose="03000309000000000000" pitchFamily="65" charset="-120"/>
                <a:sym typeface="Wingdings" panose="05000000000000000000" pitchFamily="2" charset="2"/>
              </a:rPr>
              <a:t>2.</a:t>
            </a:r>
            <a:r>
              <a:rPr lang="en-US" altLang="zh-TW" sz="3200" dirty="0">
                <a:ea typeface="華康雅風體W3" panose="03000309000000000000" pitchFamily="65" charset="-120"/>
              </a:rPr>
              <a:t>you </a:t>
            </a:r>
            <a:r>
              <a:rPr lang="en-US" altLang="zh-TW" sz="3200" dirty="0">
                <a:ea typeface="華康雅風體W3" panose="03000309000000000000" pitchFamily="65" charset="-120"/>
                <a:sym typeface="Wingdings" panose="05000000000000000000" pitchFamily="2" charset="2"/>
              </a:rPr>
              <a:t></a:t>
            </a:r>
            <a:r>
              <a:rPr lang="en-US" altLang="zh-TW" sz="3200" dirty="0">
                <a:ea typeface="華康雅風體W3" panose="03000309000000000000" pitchFamily="65" charset="-120"/>
              </a:rPr>
              <a:t>David ? </a:t>
            </a:r>
            <a:r>
              <a:rPr lang="en-US" altLang="zh-TW" sz="3200" dirty="0">
                <a:ea typeface="華康雅風體W3" panose="03000309000000000000" pitchFamily="65" charset="-120"/>
                <a:sym typeface="Wingdings" panose="05000000000000000000" pitchFamily="2" charset="2"/>
              </a:rPr>
              <a:t></a:t>
            </a:r>
            <a:r>
              <a:rPr lang="en-US" altLang="zh-TW" sz="3200" dirty="0">
                <a:ea typeface="華康雅風體W3" panose="03000309000000000000" pitchFamily="65" charset="-120"/>
              </a:rPr>
              <a:t> are </a:t>
            </a:r>
            <a:r>
              <a:rPr lang="en-US" altLang="zh-TW" sz="3200" dirty="0">
                <a:ea typeface="華康雅風體W3" panose="03000309000000000000" pitchFamily="65" charset="-120"/>
                <a:sym typeface="Wingdings" panose="05000000000000000000" pitchFamily="2" charset="2"/>
              </a:rPr>
              <a:t></a:t>
            </a:r>
            <a:r>
              <a:rPr lang="en-US" altLang="zh-TW" sz="3200" dirty="0">
                <a:ea typeface="華康雅風體W3" panose="03000309000000000000" pitchFamily="65" charset="-120"/>
              </a:rPr>
              <a:t> doing, </a:t>
            </a:r>
            <a:r>
              <a:rPr lang="en-US" altLang="zh-TW" sz="3200" dirty="0">
                <a:ea typeface="華康雅風體W3" panose="03000309000000000000" pitchFamily="65" charset="-120"/>
                <a:sym typeface="Wingdings" panose="05000000000000000000" pitchFamily="2" charset="2"/>
              </a:rPr>
              <a:t></a:t>
            </a:r>
            <a:r>
              <a:rPr lang="en-US" altLang="zh-TW" sz="3200" dirty="0">
                <a:ea typeface="華康雅風體W3" panose="03000309000000000000" pitchFamily="65" charset="-120"/>
              </a:rPr>
              <a:t>What </a:t>
            </a:r>
            <a:endParaRPr lang="en-US" altLang="zh-TW" sz="3200" dirty="0" smtClean="0">
              <a:ea typeface="華康雅風體W3" panose="03000309000000000000" pitchFamily="65" charset="-120"/>
            </a:endParaRPr>
          </a:p>
          <a:p>
            <a:pPr lvl="0" eaLnBrk="0" fontAlgn="base" hangingPunct="0">
              <a:spcAft>
                <a:spcPts val="0"/>
              </a:spcAft>
              <a:buSzPts val="1200"/>
            </a:pPr>
            <a:r>
              <a:rPr lang="en-US" altLang="zh-TW" sz="3200" dirty="0">
                <a:ea typeface="華康雅風體W3" panose="03000309000000000000" pitchFamily="65" charset="-120"/>
              </a:rPr>
              <a:t/>
            </a:r>
            <a:br>
              <a:rPr lang="en-US" altLang="zh-TW" sz="3200" dirty="0">
                <a:ea typeface="華康雅風體W3" panose="03000309000000000000" pitchFamily="65" charset="-120"/>
              </a:rPr>
            </a:br>
            <a:r>
              <a:rPr lang="zh-TW" altLang="zh-TW" sz="3200" dirty="0">
                <a:ea typeface="華康雅風體W3" panose="03000309000000000000" pitchFamily="65" charset="-120"/>
              </a:rPr>
              <a:t>＿＿</a:t>
            </a:r>
            <a:r>
              <a:rPr lang="en-GB" altLang="zh-TW" sz="3200" dirty="0">
                <a:ea typeface="華康雅風體W3" panose="03000309000000000000" pitchFamily="65" charset="-120"/>
                <a:sym typeface="Wingdings 3" panose="05040102010807070707" pitchFamily="18" charset="2"/>
              </a:rPr>
              <a:t></a:t>
            </a:r>
            <a:r>
              <a:rPr lang="zh-TW" altLang="zh-TW" sz="3200" dirty="0">
                <a:ea typeface="華康雅風體W3" panose="03000309000000000000" pitchFamily="65" charset="-120"/>
              </a:rPr>
              <a:t>＿＿</a:t>
            </a:r>
            <a:r>
              <a:rPr lang="en-GB" altLang="zh-TW" sz="3200" dirty="0">
                <a:ea typeface="華康雅風體W3" panose="03000309000000000000" pitchFamily="65" charset="-120"/>
                <a:sym typeface="Wingdings 3" panose="05040102010807070707" pitchFamily="18" charset="2"/>
              </a:rPr>
              <a:t></a:t>
            </a:r>
            <a:r>
              <a:rPr lang="zh-TW" altLang="zh-TW" sz="3200" dirty="0">
                <a:ea typeface="華康雅風體W3" panose="03000309000000000000" pitchFamily="65" charset="-120"/>
              </a:rPr>
              <a:t>＿＿</a:t>
            </a:r>
            <a:r>
              <a:rPr lang="en-GB" altLang="zh-TW" sz="3200" dirty="0">
                <a:ea typeface="華康雅風體W3" panose="03000309000000000000" pitchFamily="65" charset="-120"/>
                <a:sym typeface="Wingdings 3" panose="05040102010807070707" pitchFamily="18" charset="2"/>
              </a:rPr>
              <a:t></a:t>
            </a:r>
            <a:r>
              <a:rPr lang="zh-TW" altLang="zh-TW" sz="3200" dirty="0">
                <a:ea typeface="華康雅風體W3" panose="03000309000000000000" pitchFamily="65" charset="-120"/>
              </a:rPr>
              <a:t>＿＿</a:t>
            </a:r>
            <a:r>
              <a:rPr lang="en-GB" altLang="zh-TW" sz="3200" dirty="0">
                <a:ea typeface="華康雅風體W3" panose="03000309000000000000" pitchFamily="65" charset="-120"/>
                <a:sym typeface="Wingdings 3" panose="05040102010807070707" pitchFamily="18" charset="2"/>
              </a:rPr>
              <a:t></a:t>
            </a:r>
            <a:r>
              <a:rPr lang="zh-TW" altLang="zh-TW" sz="3200" dirty="0">
                <a:ea typeface="華康雅風體W3" panose="03000309000000000000" pitchFamily="65" charset="-120"/>
              </a:rPr>
              <a:t>＿＿</a:t>
            </a:r>
          </a:p>
          <a:p>
            <a:pPr eaLnBrk="0" hangingPunct="0">
              <a:spcAft>
                <a:spcPts val="0"/>
              </a:spcAft>
            </a:pPr>
            <a:r>
              <a:rPr lang="en-US" altLang="zh-TW" sz="3200" dirty="0" smtClean="0">
                <a:ea typeface="華康雅風體W3" panose="03000309000000000000" pitchFamily="65" charset="-120"/>
              </a:rPr>
              <a:t> </a:t>
            </a:r>
          </a:p>
          <a:p>
            <a:pPr eaLnBrk="0" hangingPunct="0">
              <a:spcAft>
                <a:spcPts val="0"/>
              </a:spcAft>
            </a:pPr>
            <a:endParaRPr lang="zh-TW" altLang="zh-TW" sz="3200" dirty="0">
              <a:ea typeface="華康雅風體W3" panose="03000309000000000000" pitchFamily="65" charset="-120"/>
            </a:endParaRPr>
          </a:p>
          <a:p>
            <a:pPr lvl="0" eaLnBrk="0" fontAlgn="base" hangingPunct="0">
              <a:spcAft>
                <a:spcPts val="0"/>
              </a:spcAft>
              <a:buSzPts val="1200"/>
            </a:pPr>
            <a:r>
              <a:rPr lang="en-US" altLang="zh-TW" sz="3200" dirty="0" smtClean="0">
                <a:ea typeface="華康雅風體W3" panose="03000309000000000000" pitchFamily="65" charset="-120"/>
                <a:sym typeface="Wingdings" panose="05000000000000000000" pitchFamily="2" charset="2"/>
              </a:rPr>
              <a:t>3.</a:t>
            </a:r>
            <a:r>
              <a:rPr lang="en-US" altLang="zh-TW" sz="3200" dirty="0">
                <a:ea typeface="華康雅風體W3" panose="03000309000000000000" pitchFamily="65" charset="-120"/>
              </a:rPr>
              <a:t>I </a:t>
            </a:r>
            <a:r>
              <a:rPr lang="en-US" altLang="zh-TW" sz="3200" dirty="0">
                <a:ea typeface="華康雅風體W3" panose="03000309000000000000" pitchFamily="65" charset="-120"/>
                <a:sym typeface="Wingdings" panose="05000000000000000000" pitchFamily="2" charset="2"/>
              </a:rPr>
              <a:t></a:t>
            </a:r>
            <a:r>
              <a:rPr lang="en-US" altLang="zh-TW" sz="3200" dirty="0">
                <a:ea typeface="華康雅風體W3" panose="03000309000000000000" pitchFamily="65" charset="-120"/>
              </a:rPr>
              <a:t> two </a:t>
            </a:r>
            <a:r>
              <a:rPr lang="en-US" altLang="zh-TW" sz="3200" dirty="0">
                <a:ea typeface="華康雅風體W3" panose="03000309000000000000" pitchFamily="65" charset="-120"/>
                <a:sym typeface="Wingdings" panose="05000000000000000000" pitchFamily="2" charset="2"/>
              </a:rPr>
              <a:t></a:t>
            </a:r>
            <a:r>
              <a:rPr lang="en-US" altLang="zh-TW" sz="3200" dirty="0">
                <a:ea typeface="華康雅風體W3" panose="03000309000000000000" pitchFamily="65" charset="-120"/>
              </a:rPr>
              <a:t> apple pies </a:t>
            </a:r>
            <a:r>
              <a:rPr lang="en-US" altLang="zh-TW" sz="3200" dirty="0">
                <a:ea typeface="華康雅風體W3" panose="03000309000000000000" pitchFamily="65" charset="-120"/>
                <a:sym typeface="Wingdings" panose="05000000000000000000" pitchFamily="2" charset="2"/>
              </a:rPr>
              <a:t></a:t>
            </a:r>
            <a:r>
              <a:rPr lang="en-US" altLang="zh-TW" sz="3200" dirty="0">
                <a:ea typeface="華康雅風體W3" panose="03000309000000000000" pitchFamily="65" charset="-120"/>
              </a:rPr>
              <a:t> . </a:t>
            </a:r>
            <a:r>
              <a:rPr lang="en-US" altLang="zh-TW" sz="3200" dirty="0">
                <a:ea typeface="華康雅風體W3" panose="03000309000000000000" pitchFamily="65" charset="-120"/>
                <a:sym typeface="Wingdings" panose="05000000000000000000" pitchFamily="2" charset="2"/>
              </a:rPr>
              <a:t></a:t>
            </a:r>
            <a:r>
              <a:rPr lang="en-US" altLang="zh-TW" sz="3200" dirty="0" smtClean="0">
                <a:ea typeface="華康雅風體W3" panose="03000309000000000000" pitchFamily="65" charset="-120"/>
              </a:rPr>
              <a:t>want</a:t>
            </a:r>
          </a:p>
          <a:p>
            <a:pPr lvl="0" eaLnBrk="0" fontAlgn="base" hangingPunct="0">
              <a:spcAft>
                <a:spcPts val="0"/>
              </a:spcAft>
              <a:buSzPts val="1200"/>
            </a:pPr>
            <a:r>
              <a:rPr lang="en-US" altLang="zh-TW" sz="3200" dirty="0">
                <a:ea typeface="華康雅風體W3" panose="03000309000000000000" pitchFamily="65" charset="-120"/>
              </a:rPr>
              <a:t/>
            </a:r>
            <a:br>
              <a:rPr lang="en-US" altLang="zh-TW" sz="3200" dirty="0">
                <a:ea typeface="華康雅風體W3" panose="03000309000000000000" pitchFamily="65" charset="-120"/>
              </a:rPr>
            </a:br>
            <a:r>
              <a:rPr lang="zh-TW" altLang="zh-TW" sz="3200" dirty="0">
                <a:ea typeface="華康雅風體W3" panose="03000309000000000000" pitchFamily="65" charset="-120"/>
              </a:rPr>
              <a:t>＿＿</a:t>
            </a:r>
            <a:r>
              <a:rPr lang="en-GB" altLang="zh-TW" sz="3200" dirty="0">
                <a:ea typeface="華康雅風體W3" panose="03000309000000000000" pitchFamily="65" charset="-120"/>
                <a:sym typeface="Wingdings 3" panose="05040102010807070707" pitchFamily="18" charset="2"/>
              </a:rPr>
              <a:t></a:t>
            </a:r>
            <a:r>
              <a:rPr lang="zh-TW" altLang="zh-TW" sz="3200" dirty="0">
                <a:ea typeface="華康雅風體W3" panose="03000309000000000000" pitchFamily="65" charset="-120"/>
              </a:rPr>
              <a:t>＿＿</a:t>
            </a:r>
            <a:r>
              <a:rPr lang="en-GB" altLang="zh-TW" sz="3200" dirty="0">
                <a:ea typeface="華康雅風體W3" panose="03000309000000000000" pitchFamily="65" charset="-120"/>
                <a:sym typeface="Wingdings 3" panose="05040102010807070707" pitchFamily="18" charset="2"/>
              </a:rPr>
              <a:t></a:t>
            </a:r>
            <a:r>
              <a:rPr lang="zh-TW" altLang="zh-TW" sz="3200" dirty="0">
                <a:ea typeface="華康雅風體W3" panose="03000309000000000000" pitchFamily="65" charset="-120"/>
              </a:rPr>
              <a:t>＿＿</a:t>
            </a:r>
            <a:r>
              <a:rPr lang="en-GB" altLang="zh-TW" sz="3200" dirty="0">
                <a:ea typeface="華康雅風體W3" panose="03000309000000000000" pitchFamily="65" charset="-120"/>
                <a:sym typeface="Wingdings 3" panose="05040102010807070707" pitchFamily="18" charset="2"/>
              </a:rPr>
              <a:t></a:t>
            </a:r>
            <a:r>
              <a:rPr lang="zh-TW" altLang="zh-TW" sz="3200" dirty="0">
                <a:ea typeface="華康雅風體W3" panose="03000309000000000000" pitchFamily="65" charset="-120"/>
              </a:rPr>
              <a:t>＿＿</a:t>
            </a:r>
            <a:r>
              <a:rPr lang="en-GB" altLang="zh-TW" sz="3200" dirty="0">
                <a:ea typeface="華康雅風體W3" panose="03000309000000000000" pitchFamily="65" charset="-120"/>
                <a:sym typeface="Wingdings 3" panose="05040102010807070707" pitchFamily="18" charset="2"/>
              </a:rPr>
              <a:t></a:t>
            </a:r>
            <a:r>
              <a:rPr lang="zh-TW" altLang="zh-TW" sz="3200" dirty="0">
                <a:ea typeface="華康雅風體W3" panose="03000309000000000000" pitchFamily="65" charset="-120"/>
              </a:rPr>
              <a:t>＿＿</a:t>
            </a:r>
          </a:p>
        </p:txBody>
      </p:sp>
      <p:sp>
        <p:nvSpPr>
          <p:cNvPr id="7" name="矩形 6"/>
          <p:cNvSpPr/>
          <p:nvPr/>
        </p:nvSpPr>
        <p:spPr>
          <a:xfrm>
            <a:off x="7236797" y="651981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2453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0136" y="287852"/>
            <a:ext cx="11581864" cy="1325563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第五關：   閱讀測驗</a:t>
            </a:r>
            <a:r>
              <a:rPr lang="en-US" altLang="zh-TW" sz="2700" b="1" dirty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(</a:t>
            </a:r>
            <a:r>
              <a:rPr lang="zh-TW" altLang="en-US" sz="2700" b="1" dirty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敘述正確寫 </a:t>
            </a:r>
            <a:r>
              <a:rPr lang="en-US" altLang="zh-TW" sz="2700" b="1" dirty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T </a:t>
            </a:r>
            <a:r>
              <a:rPr lang="zh-TW" altLang="en-US" sz="2700" b="1" dirty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錯誤寫 </a:t>
            </a:r>
            <a:r>
              <a:rPr lang="en-US" altLang="zh-TW" sz="2700" b="1" dirty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F )</a:t>
            </a:r>
            <a:endParaRPr lang="zh-TW" altLang="en-US" sz="2700" dirty="0"/>
          </a:p>
        </p:txBody>
      </p:sp>
      <p:sp>
        <p:nvSpPr>
          <p:cNvPr id="5" name="矩形 4"/>
          <p:cNvSpPr/>
          <p:nvPr/>
        </p:nvSpPr>
        <p:spPr>
          <a:xfrm>
            <a:off x="179739" y="634279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0024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9674" y="2812111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Cindy: Hey, Kevin. The red jacket looks good. Is this your jacket?</a:t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Kevin: No, it’s not. It’s Andy’s jacket.</a:t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Cindy: How about the blue cap? It looks good, too. </a:t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Kevin: It’s not my cap. It’s not Andy’s cap, either.</a:t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Cindy: Whose cap is it?</a:t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Kevin: It’s your cap. Happy birthday, Cindy.</a:t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Cindy: Thank you! I like it very much</a:t>
            </a:r>
            <a:r>
              <a:rPr lang="en-US" altLang="zh-TW" sz="3200" dirty="0" smtClean="0">
                <a:latin typeface="+mn-lt"/>
                <a:ea typeface="華康雅風體W3" panose="03000309000000000000" pitchFamily="65" charset="-120"/>
                <a:cs typeface="+mn-cs"/>
              </a:rPr>
              <a:t>.</a:t>
            </a:r>
            <a:br>
              <a:rPr lang="en-US" altLang="zh-TW" sz="32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/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/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(  </a:t>
            </a:r>
            <a:r>
              <a:rPr lang="zh-TW" altLang="en-US" sz="3200" dirty="0" smtClean="0">
                <a:latin typeface="+mn-lt"/>
                <a:ea typeface="華康雅風體W3" panose="03000309000000000000" pitchFamily="65" charset="-120"/>
                <a:cs typeface="+mn-cs"/>
              </a:rPr>
              <a:t>  </a:t>
            </a:r>
            <a:r>
              <a:rPr lang="en-US" altLang="zh-TW" sz="3200" dirty="0" smtClean="0">
                <a:latin typeface="+mn-lt"/>
                <a:ea typeface="華康雅風體W3" panose="03000309000000000000" pitchFamily="65" charset="-120"/>
                <a:cs typeface="+mn-cs"/>
              </a:rPr>
              <a:t> </a:t>
            </a: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) 1. Andy’s red jacket looks good </a:t>
            </a:r>
            <a:r>
              <a:rPr lang="en-US" altLang="zh-TW" sz="3200" dirty="0" smtClean="0">
                <a:latin typeface="+mn-lt"/>
                <a:ea typeface="華康雅風體W3" panose="03000309000000000000" pitchFamily="65" charset="-120"/>
                <a:cs typeface="+mn-cs"/>
              </a:rPr>
              <a:t>.</a:t>
            </a:r>
            <a:br>
              <a:rPr lang="en-US" altLang="zh-TW" sz="32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/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(  </a:t>
            </a:r>
            <a:r>
              <a:rPr lang="zh-TW" altLang="en-US" sz="3200" dirty="0" smtClean="0">
                <a:latin typeface="+mn-lt"/>
                <a:ea typeface="華康雅風體W3" panose="03000309000000000000" pitchFamily="65" charset="-120"/>
                <a:cs typeface="+mn-cs"/>
              </a:rPr>
              <a:t>  </a:t>
            </a:r>
            <a:r>
              <a:rPr lang="en-US" altLang="zh-TW" sz="3200" dirty="0" smtClean="0">
                <a:latin typeface="+mn-lt"/>
                <a:ea typeface="華康雅風體W3" panose="03000309000000000000" pitchFamily="65" charset="-120"/>
                <a:cs typeface="+mn-cs"/>
              </a:rPr>
              <a:t> </a:t>
            </a: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) 2. The blue cap is Cindy’s birthday </a:t>
            </a:r>
            <a:r>
              <a:rPr lang="en-US" altLang="zh-TW" sz="3200" dirty="0" smtClean="0">
                <a:latin typeface="+mn-lt"/>
                <a:ea typeface="華康雅風體W3" panose="03000309000000000000" pitchFamily="65" charset="-120"/>
                <a:cs typeface="+mn-cs"/>
              </a:rPr>
              <a:t>present</a:t>
            </a: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.(</a:t>
            </a:r>
            <a:r>
              <a:rPr lang="zh-TW" altLang="en-US" sz="3200" dirty="0">
                <a:latin typeface="+mn-lt"/>
                <a:ea typeface="華康雅風體W3" panose="03000309000000000000" pitchFamily="65" charset="-120"/>
                <a:cs typeface="+mn-cs"/>
              </a:rPr>
              <a:t>禮物</a:t>
            </a: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)</a:t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endParaRPr lang="zh-TW" altLang="en-US" sz="3200" dirty="0">
              <a:latin typeface="+mn-lt"/>
              <a:ea typeface="華康雅風體W3" panose="03000309000000000000" pitchFamily="65" charset="-120"/>
              <a:cs typeface="+mn-cs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273" y="2221337"/>
            <a:ext cx="2140002" cy="4351338"/>
          </a:xfrm>
        </p:spPr>
      </p:pic>
      <p:sp>
        <p:nvSpPr>
          <p:cNvPr id="5" name="矩形 4"/>
          <p:cNvSpPr/>
          <p:nvPr/>
        </p:nvSpPr>
        <p:spPr>
          <a:xfrm>
            <a:off x="7197671" y="657267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0134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放鬆一下</a:t>
            </a:r>
            <a:endParaRPr lang="zh-TW" altLang="en-US" sz="6000" b="1" dirty="0">
              <a:solidFill>
                <a:prstClr val="black"/>
              </a:solidFill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36797" y="648446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9342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331" y="560232"/>
            <a:ext cx="9540669" cy="5962918"/>
          </a:xfrm>
        </p:spPr>
      </p:pic>
      <p:sp>
        <p:nvSpPr>
          <p:cNvPr id="7" name="文字方塊 6"/>
          <p:cNvSpPr txBox="1"/>
          <p:nvPr/>
        </p:nvSpPr>
        <p:spPr>
          <a:xfrm>
            <a:off x="7096259" y="6523150"/>
            <a:ext cx="7753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圖片引用自網路公開下載圖片，僅作為公益教學用，不為營利販售用途</a:t>
            </a:r>
            <a:endParaRPr lang="zh-TW" altLang="en-US" sz="1200" dirty="0"/>
          </a:p>
        </p:txBody>
      </p:sp>
      <p:sp>
        <p:nvSpPr>
          <p:cNvPr id="8" name="矩形 7"/>
          <p:cNvSpPr/>
          <p:nvPr/>
        </p:nvSpPr>
        <p:spPr>
          <a:xfrm>
            <a:off x="781712" y="2517915"/>
            <a:ext cx="5526322" cy="17968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zh-TW" alt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哈囉</a:t>
            </a:r>
            <a:r>
              <a:rPr lang="en-US" altLang="zh-TW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!</a:t>
            </a:r>
            <a:r>
              <a:rPr lang="zh-TW" alt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佳融</a:t>
            </a:r>
            <a:r>
              <a:rPr lang="en-US" altLang="zh-TW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~~</a:t>
            </a:r>
            <a:endParaRPr lang="zh-TW" altLang="en-US" sz="54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32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01"/>
            <a:ext cx="12192000" cy="688160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54910" y="1653013"/>
            <a:ext cx="3321676" cy="2275044"/>
          </a:xfrm>
        </p:spPr>
        <p:txBody>
          <a:bodyPr/>
          <a:lstStyle/>
          <a:p>
            <a:r>
              <a:rPr lang="en-US" altLang="zh-TW" dirty="0" smtClean="0">
                <a:hlinkClick r:id="rId3"/>
              </a:rPr>
              <a:t>1.Toy</a:t>
            </a:r>
            <a:r>
              <a:rPr lang="zh-TW" altLang="en-US" dirty="0" smtClean="0">
                <a:hlinkClick r:id="rId3"/>
              </a:rPr>
              <a:t> </a:t>
            </a:r>
            <a:r>
              <a:rPr lang="en-US" altLang="zh-TW" dirty="0" smtClean="0">
                <a:hlinkClick r:id="rId3"/>
              </a:rPr>
              <a:t>story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hlinkClick r:id="rId4"/>
              </a:rPr>
              <a:t>2.PPAP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42247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944674"/>
            <a:ext cx="10515600" cy="1325563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002060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下次見面時間是</a:t>
            </a:r>
            <a:r>
              <a:rPr lang="zh-TW" altLang="en-US" sz="6000" b="1" dirty="0">
                <a:solidFill>
                  <a:srgbClr val="002060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：</a:t>
            </a:r>
            <a:r>
              <a:rPr lang="en-US" altLang="zh-TW" sz="6000" b="1" dirty="0">
                <a:solidFill>
                  <a:srgbClr val="002060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10/17</a:t>
            </a:r>
            <a:br>
              <a:rPr lang="en-US" altLang="zh-TW" sz="6000" b="1" dirty="0">
                <a:solidFill>
                  <a:srgbClr val="002060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</a:br>
            <a:r>
              <a:rPr lang="zh-TW" altLang="en-US" sz="6000" b="1" dirty="0">
                <a:solidFill>
                  <a:srgbClr val="002060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期待再次見到你喲</a:t>
            </a:r>
            <a:r>
              <a:rPr lang="en-US" altLang="zh-TW" sz="6000" b="1" dirty="0">
                <a:solidFill>
                  <a:srgbClr val="002060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~~</a:t>
            </a:r>
            <a:endParaRPr lang="zh-TW" altLang="en-US" sz="6000" b="1" dirty="0">
              <a:solidFill>
                <a:srgbClr val="002060"/>
              </a:solidFill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4170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8295" y="331304"/>
            <a:ext cx="6096000" cy="1177580"/>
          </a:xfrm>
        </p:spPr>
        <p:txBody>
          <a:bodyPr/>
          <a:lstStyle/>
          <a:p>
            <a:r>
              <a:rPr lang="zh-TW" altLang="en-US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今日課程內容</a:t>
            </a:r>
            <a:endParaRPr lang="zh-TW" altLang="en-US" b="1" dirty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657599" y="6265725"/>
            <a:ext cx="5115339" cy="320605"/>
          </a:xfrm>
        </p:spPr>
        <p:txBody>
          <a:bodyPr/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822712" y="2117589"/>
            <a:ext cx="75934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(1)</a:t>
            </a:r>
            <a:r>
              <a:rPr lang="zh-TW" altLang="en-US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自我介紹</a:t>
            </a:r>
            <a:r>
              <a:rPr lang="en-US" altLang="zh-TW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---</a:t>
            </a:r>
            <a:r>
              <a:rPr lang="zh-TW" altLang="en-US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讓我們彼此認識</a:t>
            </a:r>
            <a:endParaRPr lang="en-US" altLang="zh-TW" sz="3200" b="1" dirty="0" smtClean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endParaRPr lang="en-US" altLang="zh-TW" sz="3200" b="1" dirty="0" smtClean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r>
              <a:rPr lang="en-US" altLang="zh-TW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(2)</a:t>
            </a:r>
            <a:r>
              <a:rPr lang="zh-TW" altLang="en-US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上課小約定</a:t>
            </a:r>
            <a:r>
              <a:rPr lang="en-US" altLang="zh-TW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---</a:t>
            </a:r>
            <a:r>
              <a:rPr lang="zh-TW" altLang="en-US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要一起遵守喔</a:t>
            </a:r>
            <a:endParaRPr lang="en-US" altLang="zh-TW" sz="3200" b="1" dirty="0" smtClean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endParaRPr lang="en-US" altLang="zh-TW" sz="3200" b="1" dirty="0" smtClean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r>
              <a:rPr lang="en-US" altLang="zh-TW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(3)</a:t>
            </a:r>
            <a:r>
              <a:rPr lang="zh-TW" altLang="en-US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小小關卡</a:t>
            </a:r>
            <a:r>
              <a:rPr lang="en-US" altLang="zh-TW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---</a:t>
            </a:r>
            <a:r>
              <a:rPr lang="zh-TW" altLang="en-US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讓老師了解你的學習情況</a:t>
            </a:r>
            <a:endParaRPr lang="en-US" altLang="zh-TW" sz="3200" b="1" dirty="0" smtClean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endParaRPr lang="en-US" altLang="zh-TW" sz="3200" b="1" dirty="0" smtClean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r>
              <a:rPr lang="zh-TW" altLang="en-US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***</a:t>
            </a:r>
            <a:r>
              <a:rPr lang="en-US" altLang="zh-TW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4:50~5:00</a:t>
            </a:r>
            <a:r>
              <a:rPr lang="zh-TW" altLang="en-US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是下課時間***</a:t>
            </a:r>
            <a:endParaRPr lang="en-US" altLang="zh-TW" sz="3200" b="1" dirty="0" smtClean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27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594113" cy="1728718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關於</a:t>
            </a:r>
            <a:r>
              <a:rPr lang="zh-TW" altLang="en-US" sz="6000" b="1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我</a:t>
            </a:r>
          </a:p>
        </p:txBody>
      </p:sp>
      <p:sp>
        <p:nvSpPr>
          <p:cNvPr id="5" name="矩形 4"/>
          <p:cNvSpPr/>
          <p:nvPr/>
        </p:nvSpPr>
        <p:spPr>
          <a:xfrm>
            <a:off x="3618398" y="621923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958798" y="1802347"/>
            <a:ext cx="60802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姓名：蔡欣妤</a:t>
            </a:r>
            <a:endParaRPr lang="en-US" altLang="zh-TW" sz="3200" b="1" dirty="0" smtClean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r>
              <a:rPr lang="en-US" altLang="zh-TW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(</a:t>
            </a:r>
            <a:r>
              <a:rPr lang="zh-TW" altLang="en-US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你可以叫我老師或是姐姐</a:t>
            </a:r>
            <a:r>
              <a:rPr lang="en-US" altLang="zh-TW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^-^)</a:t>
            </a:r>
          </a:p>
          <a:p>
            <a:r>
              <a:rPr lang="zh-TW" altLang="en-US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目前就讀：東海大學**系五年級</a:t>
            </a:r>
            <a:endParaRPr lang="en-US" altLang="zh-TW" sz="3200" b="1" dirty="0" smtClean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r>
              <a:rPr lang="zh-TW" altLang="en-US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我的家鄉：**</a:t>
            </a:r>
            <a:endParaRPr lang="en-US" altLang="zh-TW" sz="3200" b="1" dirty="0" smtClean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r>
              <a:rPr lang="zh-TW" altLang="en-US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我最愛的運動：籃球</a:t>
            </a:r>
            <a:endParaRPr lang="en-US" altLang="zh-TW" sz="3200" b="1" dirty="0" smtClean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r>
              <a:rPr lang="zh-TW" altLang="en-US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我最愛的卡通：玩具總動員</a:t>
            </a:r>
            <a:endParaRPr lang="en-US" altLang="zh-TW" sz="3200" b="1" dirty="0" smtClean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r>
              <a:rPr lang="zh-TW" altLang="en-US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我最愛的科目：社會</a:t>
            </a:r>
            <a:endParaRPr lang="en-US" altLang="zh-TW" sz="3200" b="1" dirty="0" smtClean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r>
              <a:rPr lang="zh-TW" altLang="en-US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我最討厭的科目：數</a:t>
            </a:r>
            <a:r>
              <a:rPr lang="zh-TW" altLang="en-US" sz="3200" b="1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學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3" y="1779106"/>
            <a:ext cx="3058768" cy="407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猜猜看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350135" y="2197481"/>
            <a:ext cx="92599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(1)</a:t>
            </a:r>
            <a:r>
              <a:rPr lang="zh-TW" altLang="en-US" sz="3200" b="1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我讀的是什麼系</a:t>
            </a:r>
            <a:r>
              <a:rPr lang="zh-TW" altLang="en-US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？</a:t>
            </a:r>
            <a:endParaRPr lang="en-US" altLang="zh-TW" sz="3200" b="1" dirty="0" smtClean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endParaRPr lang="en-US" altLang="zh-TW" sz="3200" b="1" dirty="0" smtClean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endParaRPr lang="en-US" altLang="zh-TW" sz="3200" b="1" dirty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r>
              <a:rPr lang="en-US" altLang="zh-TW" sz="3200" b="1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(2)</a:t>
            </a:r>
            <a:r>
              <a:rPr lang="zh-TW" altLang="en-US" sz="3200" b="1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一般大學都念到</a:t>
            </a:r>
            <a:r>
              <a:rPr lang="en-US" altLang="zh-TW" sz="3200" b="1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4</a:t>
            </a:r>
            <a:r>
              <a:rPr lang="zh-TW" altLang="en-US" sz="3200" b="1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年級，為什麼我讀到五年級</a:t>
            </a:r>
            <a:r>
              <a:rPr lang="zh-TW" altLang="en-US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？</a:t>
            </a:r>
            <a:endParaRPr lang="en-US" altLang="zh-TW" sz="3200" b="1" dirty="0" smtClean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endParaRPr lang="en-US" altLang="zh-TW" sz="3200" b="1" dirty="0" smtClean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endParaRPr lang="en-US" altLang="zh-TW" sz="3200" b="1" dirty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r>
              <a:rPr lang="en-US" altLang="zh-TW" sz="3200" b="1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(3)</a:t>
            </a:r>
            <a:r>
              <a:rPr lang="zh-TW" altLang="en-US" sz="3200" b="1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我的家鄉在哪</a:t>
            </a:r>
            <a:r>
              <a:rPr lang="zh-TW" altLang="en-US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？</a:t>
            </a:r>
            <a:endParaRPr lang="en-US" altLang="zh-TW" sz="3200" b="1" dirty="0" smtClean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7" y="1690688"/>
            <a:ext cx="2010280" cy="134018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502488" y="627231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046" y="3107531"/>
            <a:ext cx="1328725" cy="171933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873" y="5030870"/>
            <a:ext cx="2531634" cy="156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關於你</a:t>
            </a:r>
          </a:p>
        </p:txBody>
      </p:sp>
      <p:sp>
        <p:nvSpPr>
          <p:cNvPr id="5" name="矩形 4"/>
          <p:cNvSpPr/>
          <p:nvPr/>
        </p:nvSpPr>
        <p:spPr>
          <a:xfrm>
            <a:off x="1000259" y="1690688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姓名：</a:t>
            </a:r>
            <a:endParaRPr lang="en-US" altLang="zh-TW" sz="3200" b="1" dirty="0" smtClean="0">
              <a:solidFill>
                <a:prstClr val="black"/>
              </a:solidFill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pPr lvl="0"/>
            <a:endParaRPr lang="en-US" altLang="zh-TW" sz="3200" b="1" dirty="0" smtClean="0">
              <a:solidFill>
                <a:prstClr val="black"/>
              </a:solidFill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pPr lvl="0"/>
            <a:endParaRPr lang="en-US" altLang="zh-TW" sz="3200" b="1" dirty="0" smtClean="0">
              <a:solidFill>
                <a:prstClr val="black"/>
              </a:solidFill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可以怎麼稱呼你：</a:t>
            </a:r>
            <a:endParaRPr lang="en-US" altLang="zh-TW" sz="3200" b="1" dirty="0" smtClean="0">
              <a:solidFill>
                <a:prstClr val="black"/>
              </a:solidFill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pPr lvl="0"/>
            <a:endParaRPr lang="en-US" altLang="zh-TW" sz="3200" b="1" dirty="0" smtClean="0">
              <a:solidFill>
                <a:prstClr val="black"/>
              </a:solidFill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pPr lvl="0"/>
            <a:endParaRPr lang="en-US" altLang="zh-TW" sz="3200" b="1" dirty="0" smtClean="0">
              <a:solidFill>
                <a:prstClr val="black"/>
              </a:solidFill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目前</a:t>
            </a:r>
            <a:r>
              <a:rPr lang="zh-TW" altLang="en-US" sz="3200" b="1" dirty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就讀</a:t>
            </a:r>
            <a:r>
              <a:rPr lang="zh-TW" altLang="en-US" sz="3200" b="1" dirty="0" smtClean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：</a:t>
            </a:r>
            <a:endParaRPr lang="en-US" altLang="zh-TW" sz="3200" b="1" dirty="0" smtClean="0">
              <a:solidFill>
                <a:prstClr val="black"/>
              </a:solidFill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pPr lvl="0"/>
            <a:endParaRPr lang="en-US" altLang="zh-TW" sz="3200" b="1" dirty="0" smtClean="0">
              <a:solidFill>
                <a:prstClr val="black"/>
              </a:solidFill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pPr lvl="0"/>
            <a:endParaRPr lang="en-US" altLang="zh-TW" sz="3200" b="1" dirty="0">
              <a:solidFill>
                <a:prstClr val="black"/>
              </a:solidFill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pPr lvl="0"/>
            <a:r>
              <a:rPr lang="zh-TW" altLang="en-US" sz="3200" b="1" dirty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你</a:t>
            </a:r>
            <a:r>
              <a:rPr lang="zh-TW" altLang="en-US" sz="3200" b="1" dirty="0" smtClean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的</a:t>
            </a:r>
            <a:r>
              <a:rPr lang="zh-TW" altLang="en-US" sz="3200" b="1" dirty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家鄉</a:t>
            </a:r>
            <a:r>
              <a:rPr lang="zh-TW" altLang="en-US" sz="3200" b="1" dirty="0" smtClean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：</a:t>
            </a:r>
            <a:endParaRPr lang="en-US" altLang="zh-TW" sz="3200" b="1" dirty="0">
              <a:solidFill>
                <a:prstClr val="black"/>
              </a:solidFill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791200" y="1690688"/>
            <a:ext cx="365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你最愛</a:t>
            </a:r>
            <a:r>
              <a:rPr lang="zh-TW" altLang="en-US" sz="3200" b="1" dirty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的運動</a:t>
            </a:r>
            <a:r>
              <a:rPr lang="zh-TW" altLang="en-US" sz="3200" b="1" dirty="0" smtClean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：</a:t>
            </a:r>
            <a:endParaRPr lang="en-US" altLang="zh-TW" sz="3200" b="1" dirty="0" smtClean="0">
              <a:solidFill>
                <a:prstClr val="black"/>
              </a:solidFill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pPr lvl="0"/>
            <a:endParaRPr lang="en-US" altLang="zh-TW" sz="3200" b="1" dirty="0" smtClean="0">
              <a:solidFill>
                <a:prstClr val="black"/>
              </a:solidFill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pPr lvl="0"/>
            <a:endParaRPr lang="en-US" altLang="zh-TW" sz="3200" b="1" dirty="0">
              <a:solidFill>
                <a:prstClr val="black"/>
              </a:solidFill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你最愛</a:t>
            </a:r>
            <a:r>
              <a:rPr lang="zh-TW" altLang="en-US" sz="3200" b="1" dirty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的卡通</a:t>
            </a:r>
            <a:r>
              <a:rPr lang="zh-TW" altLang="en-US" sz="3200" b="1" dirty="0" smtClean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：</a:t>
            </a:r>
            <a:endParaRPr lang="en-US" altLang="zh-TW" sz="3200" b="1" dirty="0" smtClean="0">
              <a:solidFill>
                <a:prstClr val="black"/>
              </a:solidFill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pPr lvl="0"/>
            <a:endParaRPr lang="en-US" altLang="zh-TW" sz="3200" b="1" dirty="0" smtClean="0">
              <a:solidFill>
                <a:prstClr val="black"/>
              </a:solidFill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pPr lvl="0"/>
            <a:endParaRPr lang="en-US" altLang="zh-TW" sz="3200" b="1" dirty="0">
              <a:solidFill>
                <a:prstClr val="black"/>
              </a:solidFill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你最愛</a:t>
            </a:r>
            <a:r>
              <a:rPr lang="zh-TW" altLang="en-US" sz="3200" b="1" dirty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的科目</a:t>
            </a:r>
            <a:r>
              <a:rPr lang="zh-TW" altLang="en-US" sz="3200" b="1" dirty="0" smtClean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：</a:t>
            </a:r>
            <a:endParaRPr lang="en-US" altLang="zh-TW" sz="3200" b="1" dirty="0" smtClean="0">
              <a:solidFill>
                <a:prstClr val="black"/>
              </a:solidFill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pPr lvl="0"/>
            <a:endParaRPr lang="en-US" altLang="zh-TW" sz="3200" b="1" dirty="0" smtClean="0">
              <a:solidFill>
                <a:prstClr val="black"/>
              </a:solidFill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pPr lvl="0"/>
            <a:endParaRPr lang="en-US" altLang="zh-TW" sz="3200" b="1" dirty="0">
              <a:solidFill>
                <a:prstClr val="black"/>
              </a:solidFill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你最</a:t>
            </a:r>
            <a:r>
              <a:rPr lang="zh-TW" altLang="en-US" sz="3200" b="1" dirty="0">
                <a:solidFill>
                  <a:prstClr val="black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討厭的科目：</a:t>
            </a:r>
          </a:p>
        </p:txBody>
      </p:sp>
      <p:sp>
        <p:nvSpPr>
          <p:cNvPr id="8" name="矩形 7"/>
          <p:cNvSpPr/>
          <p:nvPr/>
        </p:nvSpPr>
        <p:spPr>
          <a:xfrm>
            <a:off x="6817697" y="36512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4185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上課小約定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262128" y="1690688"/>
            <a:ext cx="107667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1.</a:t>
            </a:r>
            <a:r>
              <a:rPr lang="zh-TW" altLang="en-US" sz="3200" b="1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上課時不分心、不飲食、不睡覺</a:t>
            </a:r>
            <a:endParaRPr lang="en-US" altLang="zh-TW" sz="3200" b="1" dirty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r>
              <a:rPr lang="en-US" altLang="zh-TW" sz="3200" b="1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(</a:t>
            </a:r>
            <a:r>
              <a:rPr lang="zh-TW" altLang="en-US" sz="3200" b="1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可以喝白開水喔</a:t>
            </a:r>
            <a:r>
              <a:rPr lang="en-US" altLang="zh-TW" sz="3200" b="1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~)</a:t>
            </a:r>
          </a:p>
          <a:p>
            <a:r>
              <a:rPr lang="en-US" altLang="zh-TW" sz="3200" b="1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2.</a:t>
            </a:r>
            <a:r>
              <a:rPr lang="zh-TW" altLang="en-US" sz="3200" b="1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有禮貌、互相尊重</a:t>
            </a:r>
            <a:endParaRPr lang="en-US" altLang="zh-TW" sz="3200" b="1" dirty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r>
              <a:rPr lang="en-US" altLang="zh-TW" sz="3200" b="1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3.</a:t>
            </a:r>
            <a:r>
              <a:rPr lang="zh-TW" altLang="en-US" sz="3200" b="1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在上課時間請不要擅自離開位子，要離開位子前請先取得我跟帶班老師的同意</a:t>
            </a:r>
            <a:endParaRPr lang="en-US" altLang="zh-TW" sz="3200" b="1" dirty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r>
              <a:rPr lang="en-US" altLang="zh-TW" sz="3200" b="1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4.</a:t>
            </a:r>
            <a:r>
              <a:rPr lang="zh-TW" altLang="en-US" sz="3200" b="1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有任何狀況都可以馬上提出</a:t>
            </a:r>
            <a:endParaRPr lang="en-US" altLang="zh-TW" sz="3200" b="1" dirty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r>
              <a:rPr lang="en-US" altLang="zh-TW" sz="3200" b="1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5.</a:t>
            </a:r>
            <a:r>
              <a:rPr lang="zh-TW" altLang="en-US" sz="3200" b="1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帶著快樂的心一起學習吧</a:t>
            </a:r>
            <a:r>
              <a:rPr lang="en-US" altLang="zh-TW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~</a:t>
            </a:r>
          </a:p>
          <a:p>
            <a:endParaRPr lang="en-US" altLang="zh-TW" sz="3200" b="1" dirty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r>
              <a:rPr lang="zh-TW" altLang="en-US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簽名以示負責  大學伴：</a:t>
            </a:r>
            <a:r>
              <a:rPr lang="en-US" altLang="zh-TW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__________</a:t>
            </a:r>
            <a:r>
              <a:rPr lang="zh-TW" altLang="en-US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 小學伴：</a:t>
            </a:r>
            <a:r>
              <a:rPr lang="en-US" altLang="zh-TW" sz="3200" b="1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__________</a:t>
            </a:r>
            <a:endParaRPr lang="zh-TW" altLang="en-US" sz="3200" b="1" dirty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18398" y="639800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9570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5060324" cy="105155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華康雅風體W3" panose="03000309000000000000" pitchFamily="65" charset="-120"/>
                <a:ea typeface="華康雅風體W3" panose="03000309000000000000" pitchFamily="65" charset="-120"/>
              </a:rPr>
              <a:t>關</a:t>
            </a:r>
            <a:r>
              <a:rPr lang="zh-TW" altLang="en-US" sz="6000" b="1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卡要開始囉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503831" y="4957224"/>
            <a:ext cx="3670478" cy="101566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latin typeface="華康雅風體W3" panose="03000309000000000000" pitchFamily="65" charset="-120"/>
                <a:ea typeface="華康雅風體W3" panose="03000309000000000000" pitchFamily="65" charset="-120"/>
                <a:cs typeface="+mj-cs"/>
              </a:rPr>
              <a:t>加油加油</a:t>
            </a:r>
            <a:r>
              <a:rPr lang="en-US" altLang="zh-TW" sz="6000" b="1" dirty="0">
                <a:latin typeface="華康雅風體W3" panose="03000309000000000000" pitchFamily="65" charset="-120"/>
                <a:ea typeface="華康雅風體W3" panose="03000309000000000000" pitchFamily="65" charset="-120"/>
                <a:cs typeface="+mj-cs"/>
              </a:rPr>
              <a:t>~</a:t>
            </a:r>
            <a:endParaRPr lang="zh-TW" altLang="en-US" sz="6000" b="1" dirty="0">
              <a:latin typeface="華康雅風體W3" panose="03000309000000000000" pitchFamily="65" charset="-120"/>
              <a:ea typeface="華康雅風體W3" panose="03000309000000000000" pitchFamily="65" charset="-120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496" y="648446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9195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697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第一關：看圖選出正確句子</a:t>
            </a:r>
          </a:p>
        </p:txBody>
      </p:sp>
      <p:sp>
        <p:nvSpPr>
          <p:cNvPr id="5" name="矩形 4"/>
          <p:cNvSpPr/>
          <p:nvPr/>
        </p:nvSpPr>
        <p:spPr>
          <a:xfrm>
            <a:off x="115345" y="644582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5054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TM03457452[[fn=神仙]]</Template>
  <TotalTime>172</TotalTime>
  <Words>790</Words>
  <Application>Microsoft Office PowerPoint</Application>
  <PresentationFormat>寬螢幕</PresentationFormat>
  <Paragraphs>111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21</vt:i4>
      </vt:variant>
    </vt:vector>
  </HeadingPairs>
  <TitlesOfParts>
    <vt:vector size="31" baseType="lpstr">
      <vt:lpstr>華康雅風體W3</vt:lpstr>
      <vt:lpstr>新細明體</vt:lpstr>
      <vt:lpstr>Arial</vt:lpstr>
      <vt:lpstr>Calibri</vt:lpstr>
      <vt:lpstr>Calibri Light</vt:lpstr>
      <vt:lpstr>Microsoft Himalaya</vt:lpstr>
      <vt:lpstr>Wingdings</vt:lpstr>
      <vt:lpstr>Wingdings 3</vt:lpstr>
      <vt:lpstr>Office 佈景主題</vt:lpstr>
      <vt:lpstr>自訂設計</vt:lpstr>
      <vt:lpstr>PowerPoint 簡報</vt:lpstr>
      <vt:lpstr>PowerPoint 簡報</vt:lpstr>
      <vt:lpstr>今日課程內容</vt:lpstr>
      <vt:lpstr>關於我</vt:lpstr>
      <vt:lpstr>猜猜看</vt:lpstr>
      <vt:lpstr>關於你</vt:lpstr>
      <vt:lpstr>上課小約定</vt:lpstr>
      <vt:lpstr>關卡要開始囉</vt:lpstr>
      <vt:lpstr>第一關：看圖選出正確句子</vt:lpstr>
      <vt:lpstr>1.(  　 )    (A) I want some milk. (B) We want some juice and a hot dog.  (C) We want some tea and cookies. </vt:lpstr>
      <vt:lpstr>第二關：圈出正確的答案</vt:lpstr>
      <vt:lpstr>1. A: Judy, ( where / how / what ) are you doing? B: I’m shopping.   2. A: What is your father doing? B: ( He’s / She is / He can ) cooking.   3. A: What is your mother doing? B: She’s ( shop / shopping / can shop ). </vt:lpstr>
      <vt:lpstr>第三關：文法選擇</vt:lpstr>
      <vt:lpstr> 1.(　      )   Andy ＿＿＿＿ at school. (A) is　(B) are　(C) am  2.(          )   Is this ____ vest? (1) him (2) you (3) her  3.(          )   A: I don’t like Tom. He is too naughty. B: I don’t like him, ______. (1) either (2) too (3) so   4.(　     )   A: What is Darbie ＿＿＿＿? B: He’s ＿＿＿＿. (A) do, cooking　 (B) doing, cooking  (C) doing, cook  </vt:lpstr>
      <vt:lpstr>第四關：重      組句子</vt:lpstr>
      <vt:lpstr>PowerPoint 簡報</vt:lpstr>
      <vt:lpstr>第五關：   閱讀測驗(敘述正確寫 T 錯誤寫 F )</vt:lpstr>
      <vt:lpstr>Cindy: Hey, Kevin. The red jacket looks good. Is this your jacket? Kevin: No, it’s not. It’s Andy’s jacket. Cindy: How about the blue cap? It looks good, too.  Kevin: It’s not my cap. It’s not Andy’s cap, either. Cindy: Whose cap is it? Kevin: It’s your cap. Happy birthday, Cindy. Cindy: Thank you! I like it very much.   (     ) 1. Andy’s red jacket looks good .  (     ) 2. The blue cap is Cindy’s birthday present.(禮物) </vt:lpstr>
      <vt:lpstr>放鬆一下</vt:lpstr>
      <vt:lpstr>1.Toy story  2.PPAP</vt:lpstr>
      <vt:lpstr>下次見面時間是：10/17 期待再次見到你喲~~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23</cp:revision>
  <dcterms:created xsi:type="dcterms:W3CDTF">2016-09-29T16:34:50Z</dcterms:created>
  <dcterms:modified xsi:type="dcterms:W3CDTF">2016-10-03T05:45:15Z</dcterms:modified>
</cp:coreProperties>
</file>